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65" r:id="rId19"/>
  </p:sldIdLst>
  <p:sldSz cx="14630400" cy="8229600"/>
  <p:notesSz cx="8229600" cy="14630400"/>
  <p:embeddedFontLst>
    <p:embeddedFont>
      <p:font typeface="Arimo" panose="020B0604020202020204" charset="0"/>
      <p:regular r:id="rId21"/>
    </p:embeddedFont>
    <p:embeddedFont>
      <p:font typeface="Outfit Extra Bold" panose="020B0604020202020204" charset="0"/>
      <p:regular r:id="rId2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696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www.packetfence.org/support.html#/documentation"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607" y="2684026"/>
            <a:ext cx="4919186" cy="2861548"/>
          </a:xfrm>
          <a:prstGeom prst="rect">
            <a:avLst/>
          </a:prstGeom>
        </p:spPr>
      </p:pic>
      <p:sp>
        <p:nvSpPr>
          <p:cNvPr id="4" name="Text 0"/>
          <p:cNvSpPr/>
          <p:nvPr/>
        </p:nvSpPr>
        <p:spPr>
          <a:xfrm>
            <a:off x="6280190" y="1865233"/>
            <a:ext cx="7556421" cy="1417558"/>
          </a:xfrm>
          <a:prstGeom prst="rect">
            <a:avLst/>
          </a:prstGeom>
          <a:noFill/>
          <a:ln/>
        </p:spPr>
        <p:txBody>
          <a:bodyPr wrap="square" lIns="0" tIns="0" rIns="0" bIns="0" rtlCol="0" anchor="t"/>
          <a:lstStyle/>
          <a:p>
            <a:pPr marL="0" indent="0" algn="l">
              <a:lnSpc>
                <a:spcPts val="5550"/>
              </a:lnSpc>
              <a:buNone/>
            </a:pPr>
            <a:r>
              <a:rPr lang="en-US" sz="6000" b="1" dirty="0">
                <a:solidFill>
                  <a:srgbClr val="231971"/>
                </a:solidFill>
                <a:latin typeface="Outfit Extra Bold" pitchFamily="34" charset="0"/>
                <a:ea typeface="Outfit Extra Bold" pitchFamily="34" charset="-122"/>
                <a:cs typeface="Outfit Extra Bold" pitchFamily="34" charset="-120"/>
              </a:rPr>
              <a:t>Titre de l'exposé : PacketFence</a:t>
            </a:r>
            <a:endParaRPr lang="en-US" sz="6000" dirty="0"/>
          </a:p>
        </p:txBody>
      </p:sp>
      <p:sp>
        <p:nvSpPr>
          <p:cNvPr id="5" name="Text 1"/>
          <p:cNvSpPr/>
          <p:nvPr/>
        </p:nvSpPr>
        <p:spPr>
          <a:xfrm>
            <a:off x="6194129" y="4114800"/>
            <a:ext cx="7556421" cy="362903"/>
          </a:xfrm>
          <a:prstGeom prst="rect">
            <a:avLst/>
          </a:prstGeom>
          <a:noFill/>
          <a:ln/>
        </p:spPr>
        <p:txBody>
          <a:bodyPr wrap="none" lIns="0" tIns="0" rIns="0" bIns="0" rtlCol="0" anchor="t"/>
          <a:lstStyle/>
          <a:p>
            <a:pPr marL="0" indent="0" algn="l">
              <a:lnSpc>
                <a:spcPts val="2850"/>
              </a:lnSpc>
              <a:buNone/>
            </a:pPr>
            <a:r>
              <a:rPr lang="en-US" sz="3200" b="1" dirty="0">
                <a:solidFill>
                  <a:srgbClr val="2A2742"/>
                </a:solidFill>
                <a:latin typeface="Arimo" pitchFamily="34" charset="0"/>
                <a:ea typeface="Arimo" pitchFamily="34" charset="-122"/>
                <a:cs typeface="Arimo" pitchFamily="34" charset="-120"/>
              </a:rPr>
              <a:t>Professeur</a:t>
            </a:r>
            <a:r>
              <a:rPr lang="en-US" sz="3200" dirty="0">
                <a:solidFill>
                  <a:srgbClr val="2A2742"/>
                </a:solidFill>
                <a:latin typeface="Arimo" pitchFamily="34" charset="0"/>
                <a:ea typeface="Arimo" pitchFamily="34" charset="-122"/>
                <a:cs typeface="Arimo" pitchFamily="34" charset="-120"/>
              </a:rPr>
              <a:t> : M. KAFANDO Alassane</a:t>
            </a:r>
            <a:endParaRPr lang="en-US" sz="3200" dirty="0"/>
          </a:p>
        </p:txBody>
      </p:sp>
      <p:sp>
        <p:nvSpPr>
          <p:cNvPr id="6" name="Text 2"/>
          <p:cNvSpPr/>
          <p:nvPr/>
        </p:nvSpPr>
        <p:spPr>
          <a:xfrm>
            <a:off x="6194129" y="4777270"/>
            <a:ext cx="2835235" cy="354330"/>
          </a:xfrm>
          <a:prstGeom prst="rect">
            <a:avLst/>
          </a:prstGeom>
          <a:noFill/>
          <a:ln/>
        </p:spPr>
        <p:txBody>
          <a:bodyPr wrap="none" lIns="0" tIns="0" rIns="0" bIns="0" rtlCol="0" anchor="t"/>
          <a:lstStyle/>
          <a:p>
            <a:pPr marL="0" indent="0" algn="l">
              <a:lnSpc>
                <a:spcPts val="2750"/>
              </a:lnSpc>
              <a:buNone/>
            </a:pPr>
            <a:r>
              <a:rPr lang="en-US" sz="2800" b="1" dirty="0">
                <a:solidFill>
                  <a:srgbClr val="231971"/>
                </a:solidFill>
                <a:latin typeface="Outfit Extra Bold" pitchFamily="34" charset="0"/>
                <a:ea typeface="Outfit Extra Bold" pitchFamily="34" charset="-122"/>
                <a:cs typeface="Outfit Extra Bold" pitchFamily="34" charset="-120"/>
              </a:rPr>
              <a:t>Membre du groupe</a:t>
            </a:r>
            <a:endParaRPr lang="en-US" sz="2800" dirty="0"/>
          </a:p>
        </p:txBody>
      </p:sp>
      <p:sp>
        <p:nvSpPr>
          <p:cNvPr id="7" name="Text 3"/>
          <p:cNvSpPr/>
          <p:nvPr/>
        </p:nvSpPr>
        <p:spPr>
          <a:xfrm>
            <a:off x="6194128" y="5383410"/>
            <a:ext cx="7556421" cy="725805"/>
          </a:xfrm>
          <a:prstGeom prst="rect">
            <a:avLst/>
          </a:prstGeom>
          <a:noFill/>
          <a:ln/>
        </p:spPr>
        <p:txBody>
          <a:bodyPr wrap="square" lIns="0" tIns="0" rIns="0" bIns="0" rtlCol="0" anchor="t"/>
          <a:lstStyle/>
          <a:p>
            <a:pPr marL="0" indent="0" algn="l">
              <a:lnSpc>
                <a:spcPts val="2850"/>
              </a:lnSpc>
              <a:buNone/>
            </a:pPr>
            <a:r>
              <a:rPr lang="en-US" sz="2400" dirty="0">
                <a:solidFill>
                  <a:srgbClr val="2A2742"/>
                </a:solidFill>
                <a:latin typeface="Arimo" pitchFamily="34" charset="0"/>
                <a:ea typeface="Arimo" pitchFamily="34" charset="-122"/>
                <a:cs typeface="Arimo" pitchFamily="34" charset="-120"/>
              </a:rPr>
              <a:t>L3 - Sécurité des systèmes informatiques et </a:t>
            </a:r>
            <a:r>
              <a:rPr lang="en-US" sz="2400" dirty="0" err="1">
                <a:solidFill>
                  <a:srgbClr val="2A2742"/>
                </a:solidFill>
                <a:latin typeface="Arimo" pitchFamily="34" charset="0"/>
                <a:ea typeface="Arimo" pitchFamily="34" charset="-122"/>
                <a:cs typeface="Arimo" pitchFamily="34" charset="-120"/>
              </a:rPr>
              <a:t>industriels</a:t>
            </a:r>
            <a:r>
              <a:rPr lang="en-US" sz="2400" dirty="0">
                <a:solidFill>
                  <a:srgbClr val="2A2742"/>
                </a:solidFill>
                <a:latin typeface="Arimo" pitchFamily="34" charset="0"/>
                <a:ea typeface="Arimo" pitchFamily="34" charset="-122"/>
                <a:cs typeface="Arimo" pitchFamily="34" charset="-120"/>
              </a:rPr>
              <a:t> </a:t>
            </a:r>
          </a:p>
          <a:p>
            <a:pPr marL="0" indent="0" algn="l">
              <a:lnSpc>
                <a:spcPts val="2850"/>
              </a:lnSpc>
              <a:buNone/>
            </a:pPr>
            <a:r>
              <a:rPr lang="en-US" sz="2400" dirty="0">
                <a:solidFill>
                  <a:srgbClr val="2A2742"/>
                </a:solidFill>
                <a:latin typeface="Arimo" pitchFamily="34" charset="0"/>
                <a:ea typeface="Arimo" pitchFamily="34" charset="-122"/>
                <a:cs typeface="Arimo" pitchFamily="34" charset="-120"/>
              </a:rPr>
              <a:t>KABRE Gérald </a:t>
            </a:r>
          </a:p>
        </p:txBody>
      </p:sp>
      <p:sp>
        <p:nvSpPr>
          <p:cNvPr id="8" name="Text 4"/>
          <p:cNvSpPr/>
          <p:nvPr/>
        </p:nvSpPr>
        <p:spPr>
          <a:xfrm>
            <a:off x="6194129" y="6980410"/>
            <a:ext cx="7556421" cy="362903"/>
          </a:xfrm>
          <a:prstGeom prst="rect">
            <a:avLst/>
          </a:prstGeom>
          <a:noFill/>
          <a:ln/>
        </p:spPr>
        <p:txBody>
          <a:bodyPr wrap="none" lIns="0" tIns="0" rIns="0" bIns="0" rtlCol="0" anchor="t"/>
          <a:lstStyle/>
          <a:p>
            <a:pPr marL="0" indent="0" algn="l">
              <a:lnSpc>
                <a:spcPts val="2850"/>
              </a:lnSpc>
              <a:buNone/>
            </a:pPr>
            <a:r>
              <a:rPr lang="en-US" sz="2400" b="1" dirty="0">
                <a:solidFill>
                  <a:srgbClr val="2A2742"/>
                </a:solidFill>
                <a:latin typeface="Arimo" pitchFamily="34" charset="0"/>
                <a:ea typeface="Arimo" pitchFamily="34" charset="-122"/>
                <a:cs typeface="Arimo" pitchFamily="34" charset="-120"/>
              </a:rPr>
              <a:t>Année académique :</a:t>
            </a:r>
            <a:r>
              <a:rPr lang="en-US" sz="2400" dirty="0">
                <a:solidFill>
                  <a:srgbClr val="2A2742"/>
                </a:solidFill>
                <a:latin typeface="Arimo" pitchFamily="34" charset="0"/>
                <a:ea typeface="Arimo" pitchFamily="34" charset="-122"/>
                <a:cs typeface="Arimo" pitchFamily="34" charset="-120"/>
              </a:rPr>
              <a:t> 2024 – 2025</a:t>
            </a:r>
            <a:endParaRPr lang="en-US" sz="2400" dirty="0"/>
          </a:p>
        </p:txBody>
      </p:sp>
      <p:sp>
        <p:nvSpPr>
          <p:cNvPr id="9" name="Rectangle 8">
            <a:extLst>
              <a:ext uri="{FF2B5EF4-FFF2-40B4-BE49-F238E27FC236}">
                <a16:creationId xmlns:a16="http://schemas.microsoft.com/office/drawing/2014/main" id="{58025883-56F1-8D54-58BD-909FFE9242EF}"/>
              </a:ext>
            </a:extLst>
          </p:cNvPr>
          <p:cNvSpPr/>
          <p:nvPr/>
        </p:nvSpPr>
        <p:spPr>
          <a:xfrm>
            <a:off x="12739330" y="7433534"/>
            <a:ext cx="1807285" cy="7258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6EF01E83-B2AD-B57F-DAC2-84B073FCEF66}"/>
              </a:ext>
            </a:extLst>
          </p:cNvPr>
          <p:cNvPicPr>
            <a:picLocks noChangeAspect="1"/>
          </p:cNvPicPr>
          <p:nvPr/>
        </p:nvPicPr>
        <p:blipFill>
          <a:blip r:embed="rId2"/>
          <a:stretch>
            <a:fillRect/>
          </a:stretch>
        </p:blipFill>
        <p:spPr>
          <a:xfrm>
            <a:off x="0" y="948865"/>
            <a:ext cx="14630400" cy="6331870"/>
          </a:xfrm>
          <a:prstGeom prst="rect">
            <a:avLst/>
          </a:prstGeom>
        </p:spPr>
      </p:pic>
      <p:sp>
        <p:nvSpPr>
          <p:cNvPr id="20" name="Rectangle 19">
            <a:extLst>
              <a:ext uri="{FF2B5EF4-FFF2-40B4-BE49-F238E27FC236}">
                <a16:creationId xmlns:a16="http://schemas.microsoft.com/office/drawing/2014/main" id="{94F82F95-A7EF-1B3E-3F11-F0599446665F}"/>
              </a:ext>
            </a:extLst>
          </p:cNvPr>
          <p:cNvSpPr/>
          <p:nvPr/>
        </p:nvSpPr>
        <p:spPr>
          <a:xfrm>
            <a:off x="12739330" y="7433534"/>
            <a:ext cx="1807285" cy="7258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85338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5C568F2-ED7E-17C6-E3C4-65AC760148C1}"/>
              </a:ext>
            </a:extLst>
          </p:cNvPr>
          <p:cNvPicPr>
            <a:picLocks noChangeAspect="1"/>
          </p:cNvPicPr>
          <p:nvPr/>
        </p:nvPicPr>
        <p:blipFill>
          <a:blip r:embed="rId2"/>
          <a:stretch>
            <a:fillRect/>
          </a:stretch>
        </p:blipFill>
        <p:spPr>
          <a:xfrm>
            <a:off x="0" y="687237"/>
            <a:ext cx="14630400" cy="6855125"/>
          </a:xfrm>
          <a:prstGeom prst="rect">
            <a:avLst/>
          </a:prstGeom>
        </p:spPr>
      </p:pic>
      <p:sp>
        <p:nvSpPr>
          <p:cNvPr id="4" name="Rectangle 3">
            <a:extLst>
              <a:ext uri="{FF2B5EF4-FFF2-40B4-BE49-F238E27FC236}">
                <a16:creationId xmlns:a16="http://schemas.microsoft.com/office/drawing/2014/main" id="{DC120C38-1D57-AAE1-1955-8994452509FC}"/>
              </a:ext>
            </a:extLst>
          </p:cNvPr>
          <p:cNvSpPr/>
          <p:nvPr/>
        </p:nvSpPr>
        <p:spPr>
          <a:xfrm>
            <a:off x="12739330" y="7433534"/>
            <a:ext cx="1807285" cy="7258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6754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F22AA18-BFE5-77C4-09B4-77F55EFBA7BE}"/>
              </a:ext>
            </a:extLst>
          </p:cNvPr>
          <p:cNvPicPr>
            <a:picLocks noChangeAspect="1"/>
          </p:cNvPicPr>
          <p:nvPr/>
        </p:nvPicPr>
        <p:blipFill>
          <a:blip r:embed="rId2"/>
          <a:stretch>
            <a:fillRect/>
          </a:stretch>
        </p:blipFill>
        <p:spPr>
          <a:xfrm>
            <a:off x="0" y="639984"/>
            <a:ext cx="14630400" cy="6949632"/>
          </a:xfrm>
          <a:prstGeom prst="rect">
            <a:avLst/>
          </a:prstGeom>
        </p:spPr>
      </p:pic>
      <p:sp>
        <p:nvSpPr>
          <p:cNvPr id="4" name="Rectangle 3">
            <a:extLst>
              <a:ext uri="{FF2B5EF4-FFF2-40B4-BE49-F238E27FC236}">
                <a16:creationId xmlns:a16="http://schemas.microsoft.com/office/drawing/2014/main" id="{0870858C-C907-9EE6-3AF4-0C6D65E316A1}"/>
              </a:ext>
            </a:extLst>
          </p:cNvPr>
          <p:cNvSpPr/>
          <p:nvPr/>
        </p:nvSpPr>
        <p:spPr>
          <a:xfrm>
            <a:off x="12739330" y="7680960"/>
            <a:ext cx="1807285" cy="478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5404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A4F71FA-9591-710B-78D0-218816BCBE60}"/>
              </a:ext>
            </a:extLst>
          </p:cNvPr>
          <p:cNvPicPr>
            <a:picLocks noChangeAspect="1"/>
          </p:cNvPicPr>
          <p:nvPr/>
        </p:nvPicPr>
        <p:blipFill>
          <a:blip r:embed="rId2"/>
          <a:stretch>
            <a:fillRect/>
          </a:stretch>
        </p:blipFill>
        <p:spPr>
          <a:xfrm>
            <a:off x="0" y="663801"/>
            <a:ext cx="14630400" cy="6901998"/>
          </a:xfrm>
          <a:prstGeom prst="rect">
            <a:avLst/>
          </a:prstGeom>
        </p:spPr>
      </p:pic>
      <p:sp>
        <p:nvSpPr>
          <p:cNvPr id="4" name="Rectangle 3">
            <a:extLst>
              <a:ext uri="{FF2B5EF4-FFF2-40B4-BE49-F238E27FC236}">
                <a16:creationId xmlns:a16="http://schemas.microsoft.com/office/drawing/2014/main" id="{5E331F67-A34F-54F5-AA94-FD7B9E881F10}"/>
              </a:ext>
            </a:extLst>
          </p:cNvPr>
          <p:cNvSpPr/>
          <p:nvPr/>
        </p:nvSpPr>
        <p:spPr>
          <a:xfrm>
            <a:off x="12739330" y="7680960"/>
            <a:ext cx="1807285" cy="478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6047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FE9AC90-9634-8DC9-FBBE-2DE8108CF9D6}"/>
              </a:ext>
            </a:extLst>
          </p:cNvPr>
          <p:cNvPicPr>
            <a:picLocks noChangeAspect="1"/>
          </p:cNvPicPr>
          <p:nvPr/>
        </p:nvPicPr>
        <p:blipFill>
          <a:blip r:embed="rId2"/>
          <a:stretch>
            <a:fillRect/>
          </a:stretch>
        </p:blipFill>
        <p:spPr>
          <a:xfrm>
            <a:off x="0" y="1652257"/>
            <a:ext cx="14630400" cy="4925085"/>
          </a:xfrm>
          <a:prstGeom prst="rect">
            <a:avLst/>
          </a:prstGeom>
        </p:spPr>
      </p:pic>
      <p:sp>
        <p:nvSpPr>
          <p:cNvPr id="4" name="Rectangle 3">
            <a:extLst>
              <a:ext uri="{FF2B5EF4-FFF2-40B4-BE49-F238E27FC236}">
                <a16:creationId xmlns:a16="http://schemas.microsoft.com/office/drawing/2014/main" id="{90F2355F-87A5-DEFE-ECDC-A787836289B0}"/>
              </a:ext>
            </a:extLst>
          </p:cNvPr>
          <p:cNvSpPr/>
          <p:nvPr/>
        </p:nvSpPr>
        <p:spPr>
          <a:xfrm>
            <a:off x="12739330" y="7680960"/>
            <a:ext cx="1807285" cy="478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658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124C817-0454-1E22-BABF-F0C4E15656C6}"/>
              </a:ext>
            </a:extLst>
          </p:cNvPr>
          <p:cNvPicPr>
            <a:picLocks noChangeAspect="1"/>
          </p:cNvPicPr>
          <p:nvPr/>
        </p:nvPicPr>
        <p:blipFill>
          <a:blip r:embed="rId2"/>
          <a:stretch>
            <a:fillRect/>
          </a:stretch>
        </p:blipFill>
        <p:spPr>
          <a:xfrm>
            <a:off x="0" y="687825"/>
            <a:ext cx="14630400" cy="6853950"/>
          </a:xfrm>
          <a:prstGeom prst="rect">
            <a:avLst/>
          </a:prstGeom>
        </p:spPr>
      </p:pic>
      <p:sp>
        <p:nvSpPr>
          <p:cNvPr id="4" name="Rectangle 3">
            <a:extLst>
              <a:ext uri="{FF2B5EF4-FFF2-40B4-BE49-F238E27FC236}">
                <a16:creationId xmlns:a16="http://schemas.microsoft.com/office/drawing/2014/main" id="{0EB76987-1A6F-52F5-A137-26D2793230A6}"/>
              </a:ext>
            </a:extLst>
          </p:cNvPr>
          <p:cNvSpPr/>
          <p:nvPr/>
        </p:nvSpPr>
        <p:spPr>
          <a:xfrm>
            <a:off x="12739330" y="7680960"/>
            <a:ext cx="1807285" cy="478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1397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900216D-8945-E77E-0B32-8BEBCA4EBEC4}"/>
              </a:ext>
            </a:extLst>
          </p:cNvPr>
          <p:cNvPicPr>
            <a:picLocks noChangeAspect="1"/>
          </p:cNvPicPr>
          <p:nvPr/>
        </p:nvPicPr>
        <p:blipFill>
          <a:blip r:embed="rId2"/>
          <a:stretch>
            <a:fillRect/>
          </a:stretch>
        </p:blipFill>
        <p:spPr>
          <a:xfrm>
            <a:off x="0" y="895329"/>
            <a:ext cx="14630400" cy="6438941"/>
          </a:xfrm>
          <a:prstGeom prst="rect">
            <a:avLst/>
          </a:prstGeom>
        </p:spPr>
      </p:pic>
      <p:sp>
        <p:nvSpPr>
          <p:cNvPr id="4" name="Rectangle 3">
            <a:extLst>
              <a:ext uri="{FF2B5EF4-FFF2-40B4-BE49-F238E27FC236}">
                <a16:creationId xmlns:a16="http://schemas.microsoft.com/office/drawing/2014/main" id="{19BC931F-2102-B397-DB51-310E8E7FB515}"/>
              </a:ext>
            </a:extLst>
          </p:cNvPr>
          <p:cNvSpPr/>
          <p:nvPr/>
        </p:nvSpPr>
        <p:spPr>
          <a:xfrm>
            <a:off x="12739330" y="7680960"/>
            <a:ext cx="1807285" cy="478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18107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2C43F36-3176-079A-A30A-3EC1C09DB4FC}"/>
              </a:ext>
            </a:extLst>
          </p:cNvPr>
          <p:cNvPicPr>
            <a:picLocks noChangeAspect="1"/>
          </p:cNvPicPr>
          <p:nvPr/>
        </p:nvPicPr>
        <p:blipFill>
          <a:blip r:embed="rId2"/>
          <a:stretch>
            <a:fillRect/>
          </a:stretch>
        </p:blipFill>
        <p:spPr>
          <a:xfrm>
            <a:off x="0" y="950852"/>
            <a:ext cx="14630400" cy="6327895"/>
          </a:xfrm>
          <a:prstGeom prst="rect">
            <a:avLst/>
          </a:prstGeom>
        </p:spPr>
      </p:pic>
      <p:sp>
        <p:nvSpPr>
          <p:cNvPr id="4" name="Rectangle 3">
            <a:extLst>
              <a:ext uri="{FF2B5EF4-FFF2-40B4-BE49-F238E27FC236}">
                <a16:creationId xmlns:a16="http://schemas.microsoft.com/office/drawing/2014/main" id="{5C88F8A7-6B30-DA1E-D7A9-A0B7A57B5A5D}"/>
              </a:ext>
            </a:extLst>
          </p:cNvPr>
          <p:cNvSpPr/>
          <p:nvPr/>
        </p:nvSpPr>
        <p:spPr>
          <a:xfrm>
            <a:off x="12739330" y="7680960"/>
            <a:ext cx="1807285" cy="4783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72928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6224"/>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231971"/>
                </a:solidFill>
                <a:latin typeface="Outfit Extra Bold" pitchFamily="34" charset="0"/>
                <a:ea typeface="Outfit Extra Bold" pitchFamily="34" charset="-122"/>
                <a:cs typeface="Outfit Extra Bold" pitchFamily="34" charset="-120"/>
              </a:rPr>
              <a:t>Conclusion</a:t>
            </a:r>
            <a:endParaRPr lang="en-US" sz="3200" dirty="0"/>
          </a:p>
        </p:txBody>
      </p:sp>
      <p:sp>
        <p:nvSpPr>
          <p:cNvPr id="3" name="Text 1"/>
          <p:cNvSpPr/>
          <p:nvPr/>
        </p:nvSpPr>
        <p:spPr>
          <a:xfrm>
            <a:off x="793789" y="739891"/>
            <a:ext cx="13042821" cy="1088708"/>
          </a:xfrm>
          <a:prstGeom prst="rect">
            <a:avLst/>
          </a:prstGeom>
          <a:noFill/>
          <a:ln/>
        </p:spPr>
        <p:txBody>
          <a:bodyPr wrap="square" lIns="0" tIns="0" rIns="0" bIns="0" rtlCol="0" anchor="t"/>
          <a:lstStyle/>
          <a:p>
            <a:pPr marL="0" indent="0" algn="l">
              <a:lnSpc>
                <a:spcPts val="2850"/>
              </a:lnSpc>
              <a:buNone/>
            </a:pPr>
            <a:r>
              <a:rPr lang="en-US" sz="2000" dirty="0">
                <a:solidFill>
                  <a:srgbClr val="5E4CE6"/>
                </a:solidFill>
                <a:latin typeface="Arimo" pitchFamily="34" charset="0"/>
                <a:ea typeface="Arimo" pitchFamily="34" charset="-122"/>
                <a:cs typeface="Arimo" pitchFamily="34" charset="-120"/>
              </a:rPr>
              <a:t>PacketFence</a:t>
            </a:r>
            <a:r>
              <a:rPr lang="en-US" sz="2000" dirty="0">
                <a:solidFill>
                  <a:srgbClr val="2A2742"/>
                </a:solidFill>
                <a:latin typeface="Arimo" pitchFamily="34" charset="0"/>
                <a:ea typeface="Arimo" pitchFamily="34" charset="-122"/>
                <a:cs typeface="Arimo" pitchFamily="34" charset="-120"/>
              </a:rPr>
              <a:t> est une solution NAC robuste, flexible et économique, idéale pour sécuriser les accès réseau. Sa capacité à filtrer, rediriger et authentifier en temps réel en fait un outil adapté aux environnements critiques (universités, hôpitaux, administrations). En alliant sécurité avancée et accessibilité open source, il représente une alternative stratégique aux solutions propriétaires.</a:t>
            </a:r>
            <a:endParaRPr lang="en-US" sz="2000" dirty="0"/>
          </a:p>
        </p:txBody>
      </p:sp>
      <p:sp>
        <p:nvSpPr>
          <p:cNvPr id="4" name="Text 2"/>
          <p:cNvSpPr/>
          <p:nvPr/>
        </p:nvSpPr>
        <p:spPr>
          <a:xfrm>
            <a:off x="793790" y="363018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Sources</a:t>
            </a:r>
            <a:endParaRPr lang="en-US" sz="2200" dirty="0"/>
          </a:p>
        </p:txBody>
      </p:sp>
      <p:sp>
        <p:nvSpPr>
          <p:cNvPr id="5" name="Text 3"/>
          <p:cNvSpPr/>
          <p:nvPr/>
        </p:nvSpPr>
        <p:spPr>
          <a:xfrm>
            <a:off x="793788" y="4114800"/>
            <a:ext cx="13042821" cy="725805"/>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1. </a:t>
            </a:r>
            <a:r>
              <a:rPr lang="en-US" sz="2000" b="1" dirty="0">
                <a:solidFill>
                  <a:srgbClr val="2A2742"/>
                </a:solidFill>
                <a:latin typeface="Arimo" pitchFamily="34" charset="0"/>
                <a:ea typeface="Arimo" pitchFamily="34" charset="-122"/>
                <a:cs typeface="Arimo" pitchFamily="34" charset="-120"/>
              </a:rPr>
              <a:t>PacketFence Project Documentation (2023).</a:t>
            </a:r>
            <a:r>
              <a:rPr lang="en-US" sz="2000" dirty="0">
                <a:solidFill>
                  <a:srgbClr val="2A2742"/>
                </a:solidFill>
                <a:latin typeface="Arimo" pitchFamily="34" charset="0"/>
                <a:ea typeface="Arimo" pitchFamily="34" charset="-122"/>
                <a:cs typeface="Arimo" pitchFamily="34" charset="-120"/>
              </a:rPr>
              <a:t> </a:t>
            </a:r>
            <a:r>
              <a:rPr lang="en-US" sz="2000" u="sng" dirty="0">
                <a:solidFill>
                  <a:srgbClr val="5E4CE6"/>
                </a:solidFill>
                <a:latin typeface="Arimo" pitchFamily="34" charset="0"/>
                <a:ea typeface="Arimo" pitchFamily="34" charset="-122"/>
                <a:cs typeface="Arimo" pitchFamily="34" charset="-120"/>
                <a:hlinkClick r:id="rId3">
                  <a:extLst>
                    <a:ext uri="{A12FA001-AC4F-418D-AE19-62706E023703}">
                      <ahyp:hlinkClr xmlns:ahyp="http://schemas.microsoft.com/office/drawing/2018/hyperlinkcolor" val="tx"/>
                    </a:ext>
                  </a:extLst>
                </a:hlinkClick>
              </a:rPr>
              <a:t>https://www.packetfence.org/support.html#/documentation</a:t>
            </a:r>
            <a:r>
              <a:rPr lang="en-US" sz="2000" dirty="0">
                <a:solidFill>
                  <a:srgbClr val="2A2742"/>
                </a:solidFill>
                <a:latin typeface="Arimo" pitchFamily="34" charset="0"/>
                <a:ea typeface="Arimo" pitchFamily="34" charset="-122"/>
                <a:cs typeface="Arimo" pitchFamily="34" charset="-120"/>
              </a:rPr>
              <a:t> Présente les fonctionnalités, l'architecture (RADIUS, LDAP, 802.1X, Fingerbank) et les cas d'usage concrets de PacketFence.</a:t>
            </a:r>
            <a:endParaRPr lang="en-US" sz="2000" dirty="0"/>
          </a:p>
        </p:txBody>
      </p:sp>
      <p:sp>
        <p:nvSpPr>
          <p:cNvPr id="6" name="Rectangle 5">
            <a:extLst>
              <a:ext uri="{FF2B5EF4-FFF2-40B4-BE49-F238E27FC236}">
                <a16:creationId xmlns:a16="http://schemas.microsoft.com/office/drawing/2014/main" id="{7BFC69A6-B4DE-1BED-7559-CE6A253104E2}"/>
              </a:ext>
            </a:extLst>
          </p:cNvPr>
          <p:cNvSpPr/>
          <p:nvPr/>
        </p:nvSpPr>
        <p:spPr>
          <a:xfrm>
            <a:off x="12739330" y="7678698"/>
            <a:ext cx="1807285" cy="48064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4881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Sommaire</a:t>
            </a:r>
            <a:endParaRPr lang="en-US" sz="4450" dirty="0"/>
          </a:p>
        </p:txBody>
      </p:sp>
      <p:sp>
        <p:nvSpPr>
          <p:cNvPr id="3" name="Text 1"/>
          <p:cNvSpPr/>
          <p:nvPr/>
        </p:nvSpPr>
        <p:spPr>
          <a:xfrm>
            <a:off x="793790" y="2378273"/>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231971"/>
                </a:solidFill>
                <a:latin typeface="Outfit Extra Bold" pitchFamily="34" charset="0"/>
                <a:ea typeface="Outfit Extra Bold" pitchFamily="34" charset="-122"/>
                <a:cs typeface="Outfit Extra Bold" pitchFamily="34" charset="-120"/>
              </a:rPr>
              <a:t>Table des matières</a:t>
            </a:r>
            <a:endParaRPr lang="en-US" sz="3550" dirty="0"/>
          </a:p>
        </p:txBody>
      </p:sp>
      <p:sp>
        <p:nvSpPr>
          <p:cNvPr id="4" name="Text 2"/>
          <p:cNvSpPr/>
          <p:nvPr/>
        </p:nvSpPr>
        <p:spPr>
          <a:xfrm>
            <a:off x="793790" y="3285411"/>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Shape 3"/>
          <p:cNvSpPr/>
          <p:nvPr/>
        </p:nvSpPr>
        <p:spPr>
          <a:xfrm>
            <a:off x="793790" y="3640455"/>
            <a:ext cx="4196358" cy="30480"/>
          </a:xfrm>
          <a:prstGeom prst="rect">
            <a:avLst/>
          </a:prstGeom>
          <a:solidFill>
            <a:srgbClr val="5E4CE6"/>
          </a:solidFill>
          <a:ln/>
        </p:spPr>
      </p:sp>
      <p:sp>
        <p:nvSpPr>
          <p:cNvPr id="6" name="Text 4"/>
          <p:cNvSpPr/>
          <p:nvPr/>
        </p:nvSpPr>
        <p:spPr>
          <a:xfrm>
            <a:off x="793790" y="3814762"/>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Introduction</a:t>
            </a:r>
            <a:endParaRPr lang="en-US" sz="2400" dirty="0"/>
          </a:p>
        </p:txBody>
      </p:sp>
      <p:sp>
        <p:nvSpPr>
          <p:cNvPr id="8" name="Shape 6"/>
          <p:cNvSpPr/>
          <p:nvPr/>
        </p:nvSpPr>
        <p:spPr>
          <a:xfrm>
            <a:off x="5216962" y="3640455"/>
            <a:ext cx="4196358" cy="30480"/>
          </a:xfrm>
          <a:prstGeom prst="rect">
            <a:avLst/>
          </a:prstGeom>
          <a:solidFill>
            <a:srgbClr val="5E4CE6"/>
          </a:solidFill>
          <a:ln/>
        </p:spPr>
      </p:sp>
      <p:sp>
        <p:nvSpPr>
          <p:cNvPr id="9" name="Text 7"/>
          <p:cNvSpPr/>
          <p:nvPr/>
        </p:nvSpPr>
        <p:spPr>
          <a:xfrm>
            <a:off x="5216962" y="3814762"/>
            <a:ext cx="3595449"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Le rôle et les enjeux du NAC</a:t>
            </a:r>
            <a:endParaRPr lang="en-US" sz="2400" dirty="0"/>
          </a:p>
        </p:txBody>
      </p:sp>
      <p:sp>
        <p:nvSpPr>
          <p:cNvPr id="10" name="Text 8"/>
          <p:cNvSpPr/>
          <p:nvPr/>
        </p:nvSpPr>
        <p:spPr>
          <a:xfrm>
            <a:off x="9640133" y="3285411"/>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11" name="Shape 9"/>
          <p:cNvSpPr/>
          <p:nvPr/>
        </p:nvSpPr>
        <p:spPr>
          <a:xfrm>
            <a:off x="9640133" y="3640455"/>
            <a:ext cx="4196358" cy="30480"/>
          </a:xfrm>
          <a:prstGeom prst="rect">
            <a:avLst/>
          </a:prstGeom>
          <a:solidFill>
            <a:srgbClr val="5E4CE6"/>
          </a:solidFill>
          <a:ln/>
        </p:spPr>
      </p:sp>
      <p:sp>
        <p:nvSpPr>
          <p:cNvPr id="12" name="Text 10"/>
          <p:cNvSpPr/>
          <p:nvPr/>
        </p:nvSpPr>
        <p:spPr>
          <a:xfrm>
            <a:off x="9640133" y="3814762"/>
            <a:ext cx="3852148"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Présentation de PacketFence</a:t>
            </a:r>
            <a:endParaRPr lang="en-US" sz="2400" dirty="0"/>
          </a:p>
        </p:txBody>
      </p:sp>
      <p:sp>
        <p:nvSpPr>
          <p:cNvPr id="13" name="Text 11"/>
          <p:cNvSpPr/>
          <p:nvPr/>
        </p:nvSpPr>
        <p:spPr>
          <a:xfrm>
            <a:off x="793790" y="4565928"/>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14" name="Shape 12"/>
          <p:cNvSpPr/>
          <p:nvPr/>
        </p:nvSpPr>
        <p:spPr>
          <a:xfrm>
            <a:off x="793790" y="4920972"/>
            <a:ext cx="4196358" cy="30480"/>
          </a:xfrm>
          <a:prstGeom prst="rect">
            <a:avLst/>
          </a:prstGeom>
          <a:solidFill>
            <a:srgbClr val="5E4CE6"/>
          </a:solidFill>
          <a:ln/>
        </p:spPr>
      </p:sp>
      <p:sp>
        <p:nvSpPr>
          <p:cNvPr id="15" name="Text 13"/>
          <p:cNvSpPr/>
          <p:nvPr/>
        </p:nvSpPr>
        <p:spPr>
          <a:xfrm>
            <a:off x="793790" y="5095280"/>
            <a:ext cx="3677602"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Architecture et intégrations</a:t>
            </a:r>
            <a:endParaRPr lang="en-US" sz="2400" dirty="0"/>
          </a:p>
        </p:txBody>
      </p:sp>
      <p:sp>
        <p:nvSpPr>
          <p:cNvPr id="16" name="Text 14"/>
          <p:cNvSpPr/>
          <p:nvPr/>
        </p:nvSpPr>
        <p:spPr>
          <a:xfrm>
            <a:off x="5195852" y="4565928"/>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17" name="Shape 15"/>
          <p:cNvSpPr/>
          <p:nvPr/>
        </p:nvSpPr>
        <p:spPr>
          <a:xfrm>
            <a:off x="5216962" y="4920972"/>
            <a:ext cx="4196358" cy="30480"/>
          </a:xfrm>
          <a:prstGeom prst="rect">
            <a:avLst/>
          </a:prstGeom>
          <a:solidFill>
            <a:srgbClr val="5E4CE6"/>
          </a:solidFill>
          <a:ln/>
        </p:spPr>
      </p:sp>
      <p:sp>
        <p:nvSpPr>
          <p:cNvPr id="18" name="Text 16"/>
          <p:cNvSpPr/>
          <p:nvPr/>
        </p:nvSpPr>
        <p:spPr>
          <a:xfrm>
            <a:off x="5216962" y="5095280"/>
            <a:ext cx="3510439"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Utilisation de PacketFence</a:t>
            </a:r>
            <a:endParaRPr lang="en-US" sz="2400" dirty="0"/>
          </a:p>
        </p:txBody>
      </p:sp>
      <p:sp>
        <p:nvSpPr>
          <p:cNvPr id="19" name="Text 17"/>
          <p:cNvSpPr/>
          <p:nvPr/>
        </p:nvSpPr>
        <p:spPr>
          <a:xfrm>
            <a:off x="9640133" y="4565928"/>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20" name="Shape 18"/>
          <p:cNvSpPr/>
          <p:nvPr/>
        </p:nvSpPr>
        <p:spPr>
          <a:xfrm>
            <a:off x="9640133" y="4920972"/>
            <a:ext cx="4196358" cy="30480"/>
          </a:xfrm>
          <a:prstGeom prst="rect">
            <a:avLst/>
          </a:prstGeom>
          <a:solidFill>
            <a:srgbClr val="5E4CE6"/>
          </a:solidFill>
          <a:ln/>
        </p:spPr>
      </p:sp>
      <p:sp>
        <p:nvSpPr>
          <p:cNvPr id="21" name="Text 19"/>
          <p:cNvSpPr/>
          <p:nvPr/>
        </p:nvSpPr>
        <p:spPr>
          <a:xfrm>
            <a:off x="9640133" y="5095280"/>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Avantages et limites</a:t>
            </a:r>
            <a:endParaRPr lang="en-US" sz="2400" dirty="0"/>
          </a:p>
        </p:txBody>
      </p:sp>
      <p:sp>
        <p:nvSpPr>
          <p:cNvPr id="22" name="Text 20"/>
          <p:cNvSpPr/>
          <p:nvPr/>
        </p:nvSpPr>
        <p:spPr>
          <a:xfrm>
            <a:off x="793790" y="5846445"/>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23" name="Shape 21"/>
          <p:cNvSpPr/>
          <p:nvPr/>
        </p:nvSpPr>
        <p:spPr>
          <a:xfrm>
            <a:off x="793790" y="6201489"/>
            <a:ext cx="4196358" cy="30480"/>
          </a:xfrm>
          <a:prstGeom prst="rect">
            <a:avLst/>
          </a:prstGeom>
          <a:solidFill>
            <a:srgbClr val="5E4CE6"/>
          </a:solidFill>
          <a:ln/>
        </p:spPr>
      </p:sp>
      <p:sp>
        <p:nvSpPr>
          <p:cNvPr id="24" name="Text 22"/>
          <p:cNvSpPr/>
          <p:nvPr/>
        </p:nvSpPr>
        <p:spPr>
          <a:xfrm>
            <a:off x="793790" y="6375797"/>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Cas pratique</a:t>
            </a:r>
            <a:endParaRPr lang="en-US" sz="2400" dirty="0"/>
          </a:p>
        </p:txBody>
      </p:sp>
      <p:sp>
        <p:nvSpPr>
          <p:cNvPr id="25" name="Text 23"/>
          <p:cNvSpPr/>
          <p:nvPr/>
        </p:nvSpPr>
        <p:spPr>
          <a:xfrm>
            <a:off x="5216962" y="5846445"/>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26" name="Shape 24"/>
          <p:cNvSpPr/>
          <p:nvPr/>
        </p:nvSpPr>
        <p:spPr>
          <a:xfrm>
            <a:off x="5216962" y="6201489"/>
            <a:ext cx="4196358" cy="30480"/>
          </a:xfrm>
          <a:prstGeom prst="rect">
            <a:avLst/>
          </a:prstGeom>
          <a:solidFill>
            <a:srgbClr val="5E4CE6"/>
          </a:solidFill>
          <a:ln/>
        </p:spPr>
      </p:sp>
      <p:sp>
        <p:nvSpPr>
          <p:cNvPr id="27" name="Text 25"/>
          <p:cNvSpPr/>
          <p:nvPr/>
        </p:nvSpPr>
        <p:spPr>
          <a:xfrm>
            <a:off x="5216962" y="6375797"/>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Conclusion</a:t>
            </a:r>
            <a:endParaRPr lang="en-US" sz="2400" dirty="0"/>
          </a:p>
        </p:txBody>
      </p:sp>
      <p:sp>
        <p:nvSpPr>
          <p:cNvPr id="30" name="Text 28"/>
          <p:cNvSpPr/>
          <p:nvPr/>
        </p:nvSpPr>
        <p:spPr>
          <a:xfrm>
            <a:off x="6804898" y="6375797"/>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Et Sources</a:t>
            </a:r>
            <a:endParaRPr lang="en-US" sz="2400" dirty="0"/>
          </a:p>
        </p:txBody>
      </p:sp>
      <p:sp>
        <p:nvSpPr>
          <p:cNvPr id="31" name="Rectangle 30">
            <a:extLst>
              <a:ext uri="{FF2B5EF4-FFF2-40B4-BE49-F238E27FC236}">
                <a16:creationId xmlns:a16="http://schemas.microsoft.com/office/drawing/2014/main" id="{1A61968D-727F-33C9-0BCD-120D9DA4E278}"/>
              </a:ext>
            </a:extLst>
          </p:cNvPr>
          <p:cNvSpPr/>
          <p:nvPr/>
        </p:nvSpPr>
        <p:spPr>
          <a:xfrm>
            <a:off x="12739330" y="7433534"/>
            <a:ext cx="1807285" cy="7258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8870"/>
            <a:ext cx="3402330" cy="425291"/>
          </a:xfrm>
          <a:prstGeom prst="rect">
            <a:avLst/>
          </a:prstGeom>
          <a:noFill/>
          <a:ln/>
        </p:spPr>
        <p:txBody>
          <a:bodyPr wrap="none" lIns="0" tIns="0" rIns="0" bIns="0" rtlCol="0" anchor="t"/>
          <a:lstStyle/>
          <a:p>
            <a:pPr marL="0" indent="0" algn="l">
              <a:lnSpc>
                <a:spcPts val="3300"/>
              </a:lnSpc>
              <a:buNone/>
            </a:pPr>
            <a:r>
              <a:rPr lang="en-US" sz="4000" b="1" dirty="0">
                <a:solidFill>
                  <a:srgbClr val="231971"/>
                </a:solidFill>
                <a:latin typeface="Outfit Extra Bold" pitchFamily="34" charset="0"/>
                <a:ea typeface="Outfit Extra Bold" pitchFamily="34" charset="-122"/>
                <a:cs typeface="Outfit Extra Bold" pitchFamily="34" charset="-120"/>
              </a:rPr>
              <a:t>Introduction</a:t>
            </a:r>
            <a:endParaRPr lang="en-US" sz="4000" dirty="0"/>
          </a:p>
        </p:txBody>
      </p:sp>
      <p:sp>
        <p:nvSpPr>
          <p:cNvPr id="4" name="Text 1"/>
          <p:cNvSpPr/>
          <p:nvPr/>
        </p:nvSpPr>
        <p:spPr>
          <a:xfrm>
            <a:off x="6280190" y="855106"/>
            <a:ext cx="7556421" cy="3266123"/>
          </a:xfrm>
          <a:prstGeom prst="rect">
            <a:avLst/>
          </a:prstGeom>
          <a:noFill/>
          <a:ln/>
        </p:spPr>
        <p:txBody>
          <a:bodyPr wrap="square" lIns="0" tIns="0" rIns="0" bIns="0" rtlCol="0" anchor="t"/>
          <a:lstStyle/>
          <a:p>
            <a:pPr marL="0" indent="0" algn="just">
              <a:lnSpc>
                <a:spcPts val="2850"/>
              </a:lnSpc>
              <a:buNone/>
            </a:pPr>
            <a:r>
              <a:rPr lang="en-US" sz="2400" dirty="0">
                <a:solidFill>
                  <a:srgbClr val="2A2742"/>
                </a:solidFill>
                <a:latin typeface="Arimo" pitchFamily="34" charset="0"/>
                <a:ea typeface="Arimo" pitchFamily="34" charset="-122"/>
                <a:cs typeface="Arimo" pitchFamily="34" charset="-120"/>
              </a:rPr>
              <a:t>La multiplication des appareils connectés et la hausse des menaces rendent la sécurité des accès réseau indispensable. Le Network Access Control (NAC) permet d'authentifier les utilisateurs, de contrôler la conformité des terminaux et d'attribuer des droits adaptés. Dans ce domaine, </a:t>
            </a:r>
            <a:r>
              <a:rPr lang="en-US" sz="2400" dirty="0">
                <a:solidFill>
                  <a:srgbClr val="5E4CE6"/>
                </a:solidFill>
                <a:latin typeface="Arimo" pitchFamily="34" charset="0"/>
                <a:ea typeface="Arimo" pitchFamily="34" charset="-122"/>
                <a:cs typeface="Arimo" pitchFamily="34" charset="-120"/>
              </a:rPr>
              <a:t>PacketFence</a:t>
            </a:r>
            <a:r>
              <a:rPr lang="en-US" sz="2400" dirty="0">
                <a:solidFill>
                  <a:srgbClr val="2A2742"/>
                </a:solidFill>
                <a:latin typeface="Arimo" pitchFamily="34" charset="0"/>
                <a:ea typeface="Arimo" pitchFamily="34" charset="-122"/>
                <a:cs typeface="Arimo" pitchFamily="34" charset="-120"/>
              </a:rPr>
              <a:t> se démarque comme une solution open source, à la fois robuste, flexible et économique, capable de s'intégrer aux infrastructures existantes. Cet exposé présentera les enjeux du NAC, l'architecture et le fonctionnement de PacketFence, ainsi qu'un cas pratique de son utilisation.</a:t>
            </a:r>
            <a:endParaRPr lang="en-US" sz="2400" dirty="0"/>
          </a:p>
        </p:txBody>
      </p:sp>
      <p:sp>
        <p:nvSpPr>
          <p:cNvPr id="5" name="Rectangle 4">
            <a:extLst>
              <a:ext uri="{FF2B5EF4-FFF2-40B4-BE49-F238E27FC236}">
                <a16:creationId xmlns:a16="http://schemas.microsoft.com/office/drawing/2014/main" id="{AEA253E0-8CD8-739F-71B9-95FA455D26B6}"/>
              </a:ext>
            </a:extLst>
          </p:cNvPr>
          <p:cNvSpPr/>
          <p:nvPr/>
        </p:nvSpPr>
        <p:spPr>
          <a:xfrm>
            <a:off x="12739330" y="7433534"/>
            <a:ext cx="1807285" cy="7258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2361" y="622578"/>
            <a:ext cx="4509968" cy="424458"/>
          </a:xfrm>
          <a:prstGeom prst="rect">
            <a:avLst/>
          </a:prstGeom>
          <a:noFill/>
          <a:ln/>
        </p:spPr>
        <p:txBody>
          <a:bodyPr wrap="none" lIns="0" tIns="0" rIns="0" bIns="0" rtlCol="0" anchor="t"/>
          <a:lstStyle/>
          <a:p>
            <a:pPr marL="0" indent="0" algn="l">
              <a:lnSpc>
                <a:spcPts val="3300"/>
              </a:lnSpc>
              <a:buNone/>
            </a:pPr>
            <a:r>
              <a:rPr lang="en-US" sz="3200" b="1" dirty="0">
                <a:solidFill>
                  <a:srgbClr val="231971"/>
                </a:solidFill>
                <a:latin typeface="Outfit Extra Bold" pitchFamily="34" charset="0"/>
                <a:ea typeface="Outfit Extra Bold" pitchFamily="34" charset="-122"/>
                <a:cs typeface="Outfit Extra Bold" pitchFamily="34" charset="-120"/>
              </a:rPr>
              <a:t>I. Le rôle et les enjeux du NAC</a:t>
            </a:r>
            <a:endParaRPr lang="en-US" sz="3200" dirty="0"/>
          </a:p>
        </p:txBody>
      </p:sp>
      <p:sp>
        <p:nvSpPr>
          <p:cNvPr id="3" name="Shape 1"/>
          <p:cNvSpPr/>
          <p:nvPr/>
        </p:nvSpPr>
        <p:spPr>
          <a:xfrm>
            <a:off x="792361" y="1499830"/>
            <a:ext cx="6409611" cy="2452330"/>
          </a:xfrm>
          <a:prstGeom prst="roundRect">
            <a:avLst>
              <a:gd name="adj" fmla="val 3878"/>
            </a:avLst>
          </a:prstGeom>
          <a:solidFill>
            <a:srgbClr val="FAFAFA">
              <a:alpha val="95000"/>
            </a:srgbClr>
          </a:solidFill>
          <a:ln w="30480">
            <a:solidFill>
              <a:srgbClr val="BDB8DF"/>
            </a:solidFill>
            <a:prstDash val="solid"/>
          </a:ln>
        </p:spPr>
      </p:sp>
      <p:sp>
        <p:nvSpPr>
          <p:cNvPr id="4" name="Shape 2"/>
          <p:cNvSpPr/>
          <p:nvPr/>
        </p:nvSpPr>
        <p:spPr>
          <a:xfrm>
            <a:off x="792361" y="1499830"/>
            <a:ext cx="121920" cy="2452330"/>
          </a:xfrm>
          <a:prstGeom prst="roundRect">
            <a:avLst>
              <a:gd name="adj" fmla="val 77995"/>
            </a:avLst>
          </a:prstGeom>
          <a:solidFill>
            <a:srgbClr val="5E4CE6"/>
          </a:solidFill>
          <a:ln/>
        </p:spPr>
      </p:sp>
      <p:sp>
        <p:nvSpPr>
          <p:cNvPr id="5" name="Text 3"/>
          <p:cNvSpPr/>
          <p:nvPr/>
        </p:nvSpPr>
        <p:spPr>
          <a:xfrm>
            <a:off x="1171099" y="1756648"/>
            <a:ext cx="2829997" cy="353735"/>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Régulation d'accès</a:t>
            </a:r>
            <a:endParaRPr lang="en-US" sz="2400" dirty="0"/>
          </a:p>
        </p:txBody>
      </p:sp>
      <p:sp>
        <p:nvSpPr>
          <p:cNvPr id="6" name="Text 4"/>
          <p:cNvSpPr/>
          <p:nvPr/>
        </p:nvSpPr>
        <p:spPr>
          <a:xfrm>
            <a:off x="1171099" y="2246114"/>
            <a:ext cx="5774055" cy="1086922"/>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Le Network Access Control (NAC) régule l'accès au réseau en fonction de l'identité de l'utilisateur et de la conformité de son terminal.</a:t>
            </a:r>
            <a:endParaRPr lang="en-US" sz="2000" dirty="0"/>
          </a:p>
        </p:txBody>
      </p:sp>
      <p:sp>
        <p:nvSpPr>
          <p:cNvPr id="7" name="Shape 5"/>
          <p:cNvSpPr/>
          <p:nvPr/>
        </p:nvSpPr>
        <p:spPr>
          <a:xfrm>
            <a:off x="7428309" y="1499830"/>
            <a:ext cx="6409730" cy="2452330"/>
          </a:xfrm>
          <a:prstGeom prst="roundRect">
            <a:avLst>
              <a:gd name="adj" fmla="val 3878"/>
            </a:avLst>
          </a:prstGeom>
          <a:solidFill>
            <a:srgbClr val="FAFAFA">
              <a:alpha val="95000"/>
            </a:srgbClr>
          </a:solidFill>
          <a:ln w="30480">
            <a:solidFill>
              <a:srgbClr val="BDB8DF"/>
            </a:solidFill>
            <a:prstDash val="solid"/>
          </a:ln>
        </p:spPr>
      </p:sp>
      <p:sp>
        <p:nvSpPr>
          <p:cNvPr id="8" name="Shape 6"/>
          <p:cNvSpPr/>
          <p:nvPr/>
        </p:nvSpPr>
        <p:spPr>
          <a:xfrm>
            <a:off x="7428309" y="1499830"/>
            <a:ext cx="121920" cy="2452330"/>
          </a:xfrm>
          <a:prstGeom prst="roundRect">
            <a:avLst>
              <a:gd name="adj" fmla="val 77995"/>
            </a:avLst>
          </a:prstGeom>
          <a:solidFill>
            <a:srgbClr val="5E4CE6"/>
          </a:solidFill>
          <a:ln/>
        </p:spPr>
      </p:sp>
      <p:sp>
        <p:nvSpPr>
          <p:cNvPr id="9" name="Text 7"/>
          <p:cNvSpPr/>
          <p:nvPr/>
        </p:nvSpPr>
        <p:spPr>
          <a:xfrm>
            <a:off x="7807047" y="1756648"/>
            <a:ext cx="2997041" cy="353735"/>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Attribution dynamique</a:t>
            </a:r>
            <a:endParaRPr lang="en-US" sz="2400" dirty="0"/>
          </a:p>
        </p:txBody>
      </p:sp>
      <p:sp>
        <p:nvSpPr>
          <p:cNvPr id="10" name="Text 8"/>
          <p:cNvSpPr/>
          <p:nvPr/>
        </p:nvSpPr>
        <p:spPr>
          <a:xfrm>
            <a:off x="7807047" y="2246114"/>
            <a:ext cx="5774174" cy="1449229"/>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Il ne se limite pas à l'authentification : il attribue dynamiquement des droits via des VLANs, ACL (Access Control List) ou quarantaines, isolant immédiatement les machines suspectes.</a:t>
            </a:r>
            <a:endParaRPr lang="en-US" sz="2000" dirty="0"/>
          </a:p>
        </p:txBody>
      </p:sp>
      <p:sp>
        <p:nvSpPr>
          <p:cNvPr id="11" name="Shape 9"/>
          <p:cNvSpPr/>
          <p:nvPr/>
        </p:nvSpPr>
        <p:spPr>
          <a:xfrm>
            <a:off x="792361" y="4178498"/>
            <a:ext cx="6409611" cy="2452330"/>
          </a:xfrm>
          <a:prstGeom prst="roundRect">
            <a:avLst>
              <a:gd name="adj" fmla="val 3878"/>
            </a:avLst>
          </a:prstGeom>
          <a:solidFill>
            <a:srgbClr val="FAFAFA">
              <a:alpha val="95000"/>
            </a:srgbClr>
          </a:solidFill>
          <a:ln w="30480">
            <a:solidFill>
              <a:srgbClr val="BDB8DF"/>
            </a:solidFill>
            <a:prstDash val="solid"/>
          </a:ln>
        </p:spPr>
      </p:sp>
      <p:sp>
        <p:nvSpPr>
          <p:cNvPr id="12" name="Shape 10"/>
          <p:cNvSpPr/>
          <p:nvPr/>
        </p:nvSpPr>
        <p:spPr>
          <a:xfrm>
            <a:off x="792361" y="4178498"/>
            <a:ext cx="121920" cy="2452330"/>
          </a:xfrm>
          <a:prstGeom prst="roundRect">
            <a:avLst>
              <a:gd name="adj" fmla="val 77995"/>
            </a:avLst>
          </a:prstGeom>
          <a:solidFill>
            <a:srgbClr val="5E4CE6"/>
          </a:solidFill>
          <a:ln/>
        </p:spPr>
      </p:sp>
      <p:sp>
        <p:nvSpPr>
          <p:cNvPr id="13" name="Text 11"/>
          <p:cNvSpPr/>
          <p:nvPr/>
        </p:nvSpPr>
        <p:spPr>
          <a:xfrm>
            <a:off x="1171099" y="4435316"/>
            <a:ext cx="2829997" cy="353735"/>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Intégration flexible</a:t>
            </a:r>
            <a:endParaRPr lang="en-US" sz="2400" dirty="0"/>
          </a:p>
        </p:txBody>
      </p:sp>
      <p:sp>
        <p:nvSpPr>
          <p:cNvPr id="14" name="Text 12"/>
          <p:cNvSpPr/>
          <p:nvPr/>
        </p:nvSpPr>
        <p:spPr>
          <a:xfrm>
            <a:off x="1171099" y="4924782"/>
            <a:ext cx="5774055" cy="1449229"/>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Sa force réside dans son intégration avec plusieurs annuaires (Active Directory, LDAP, RADIUS, OAuth), garantissant une grande flexibilité en environnements complexes.</a:t>
            </a:r>
            <a:endParaRPr lang="en-US" sz="2000" dirty="0"/>
          </a:p>
        </p:txBody>
      </p:sp>
      <p:sp>
        <p:nvSpPr>
          <p:cNvPr id="15" name="Shape 13"/>
          <p:cNvSpPr/>
          <p:nvPr/>
        </p:nvSpPr>
        <p:spPr>
          <a:xfrm>
            <a:off x="7428309" y="4178498"/>
            <a:ext cx="6409730" cy="2452330"/>
          </a:xfrm>
          <a:prstGeom prst="roundRect">
            <a:avLst>
              <a:gd name="adj" fmla="val 3878"/>
            </a:avLst>
          </a:prstGeom>
          <a:solidFill>
            <a:srgbClr val="FAFAFA">
              <a:alpha val="95000"/>
            </a:srgbClr>
          </a:solidFill>
          <a:ln w="30480">
            <a:solidFill>
              <a:srgbClr val="BDB8DF"/>
            </a:solidFill>
            <a:prstDash val="solid"/>
          </a:ln>
        </p:spPr>
      </p:sp>
      <p:sp>
        <p:nvSpPr>
          <p:cNvPr id="16" name="Shape 14"/>
          <p:cNvSpPr/>
          <p:nvPr/>
        </p:nvSpPr>
        <p:spPr>
          <a:xfrm>
            <a:off x="7428309" y="4178498"/>
            <a:ext cx="121920" cy="2452330"/>
          </a:xfrm>
          <a:prstGeom prst="roundRect">
            <a:avLst>
              <a:gd name="adj" fmla="val 77995"/>
            </a:avLst>
          </a:prstGeom>
          <a:solidFill>
            <a:srgbClr val="5E4CE6"/>
          </a:solidFill>
          <a:ln/>
        </p:spPr>
      </p:sp>
      <p:sp>
        <p:nvSpPr>
          <p:cNvPr id="17" name="Text 15"/>
          <p:cNvSpPr/>
          <p:nvPr/>
        </p:nvSpPr>
        <p:spPr>
          <a:xfrm>
            <a:off x="7807047" y="4435316"/>
            <a:ext cx="2829997" cy="353735"/>
          </a:xfrm>
          <a:prstGeom prst="rect">
            <a:avLst/>
          </a:prstGeom>
          <a:noFill/>
          <a:ln/>
        </p:spPr>
        <p:txBody>
          <a:bodyPr wrap="none" lIns="0" tIns="0" rIns="0" bIns="0" rtlCol="0" anchor="t"/>
          <a:lstStyle/>
          <a:p>
            <a:pPr marL="0" indent="0" algn="l">
              <a:lnSpc>
                <a:spcPts val="2750"/>
              </a:lnSpc>
              <a:buNone/>
            </a:pPr>
            <a:r>
              <a:rPr lang="en-US" sz="2400" b="1" dirty="0">
                <a:solidFill>
                  <a:srgbClr val="2A2742"/>
                </a:solidFill>
                <a:latin typeface="Outfit Extra Bold" pitchFamily="34" charset="0"/>
                <a:ea typeface="Outfit Extra Bold" pitchFamily="34" charset="-122"/>
                <a:cs typeface="Outfit Extra Bold" pitchFamily="34" charset="-120"/>
              </a:rPr>
              <a:t>Approche proactive</a:t>
            </a:r>
            <a:endParaRPr lang="en-US" sz="2400" dirty="0"/>
          </a:p>
        </p:txBody>
      </p:sp>
      <p:sp>
        <p:nvSpPr>
          <p:cNvPr id="18" name="Text 16"/>
          <p:cNvSpPr/>
          <p:nvPr/>
        </p:nvSpPr>
        <p:spPr>
          <a:xfrm>
            <a:off x="7807047" y="4924782"/>
            <a:ext cx="5774174" cy="1086922"/>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Son approche proactive permet de détecter et bloquer automatiquement les appareils infectés, réduisant les risques internes.</a:t>
            </a:r>
            <a:endParaRPr lang="en-US" sz="2000" dirty="0"/>
          </a:p>
        </p:txBody>
      </p:sp>
      <p:sp>
        <p:nvSpPr>
          <p:cNvPr id="19" name="Text 17"/>
          <p:cNvSpPr/>
          <p:nvPr/>
        </p:nvSpPr>
        <p:spPr>
          <a:xfrm>
            <a:off x="792361" y="6885503"/>
            <a:ext cx="13045678" cy="724614"/>
          </a:xfrm>
          <a:prstGeom prst="rect">
            <a:avLst/>
          </a:prstGeom>
          <a:noFill/>
          <a:ln/>
        </p:spPr>
        <p:txBody>
          <a:bodyPr wrap="square" lIns="0" tIns="0" rIns="0" bIns="0" rtlCol="0" anchor="t"/>
          <a:lstStyle/>
          <a:p>
            <a:pPr marL="0" indent="0" algn="l">
              <a:lnSpc>
                <a:spcPts val="2850"/>
              </a:lnSpc>
              <a:buNone/>
            </a:pPr>
            <a:r>
              <a:rPr lang="en-US" sz="2400" dirty="0">
                <a:solidFill>
                  <a:srgbClr val="2A2742"/>
                </a:solidFill>
                <a:latin typeface="Arimo" pitchFamily="34" charset="0"/>
                <a:ea typeface="Arimo" pitchFamily="34" charset="-122"/>
                <a:cs typeface="Arimo" pitchFamily="34" charset="-120"/>
              </a:rPr>
              <a:t>Enfin, le support du </a:t>
            </a:r>
            <a:r>
              <a:rPr lang="en-US" sz="2400" dirty="0">
                <a:solidFill>
                  <a:srgbClr val="5E4CE6"/>
                </a:solidFill>
                <a:latin typeface="Arimo" pitchFamily="34" charset="0"/>
                <a:ea typeface="Arimo" pitchFamily="34" charset="-122"/>
                <a:cs typeface="Arimo" pitchFamily="34" charset="-120"/>
              </a:rPr>
              <a:t>802.1X</a:t>
            </a:r>
            <a:r>
              <a:rPr lang="en-US" sz="2400" dirty="0">
                <a:solidFill>
                  <a:srgbClr val="2A2742"/>
                </a:solidFill>
                <a:latin typeface="Arimo" pitchFamily="34" charset="0"/>
                <a:ea typeface="Arimo" pitchFamily="34" charset="-122"/>
                <a:cs typeface="Arimo" pitchFamily="34" charset="-120"/>
              </a:rPr>
              <a:t> assure une authentification forte pour les connexions filaires et Wi-Fi, renforçant la sécurité globale du réseau.</a:t>
            </a:r>
            <a:endParaRPr lang="en-US" sz="2400" dirty="0"/>
          </a:p>
        </p:txBody>
      </p:sp>
      <p:sp>
        <p:nvSpPr>
          <p:cNvPr id="20" name="Rectangle 19">
            <a:extLst>
              <a:ext uri="{FF2B5EF4-FFF2-40B4-BE49-F238E27FC236}">
                <a16:creationId xmlns:a16="http://schemas.microsoft.com/office/drawing/2014/main" id="{297B88F0-0372-310D-8E06-E46189CAAB42}"/>
              </a:ext>
            </a:extLst>
          </p:cNvPr>
          <p:cNvSpPr/>
          <p:nvPr/>
        </p:nvSpPr>
        <p:spPr>
          <a:xfrm>
            <a:off x="12739330" y="7433534"/>
            <a:ext cx="1807285" cy="7258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4023" y="592455"/>
            <a:ext cx="4666178" cy="403860"/>
          </a:xfrm>
          <a:prstGeom prst="rect">
            <a:avLst/>
          </a:prstGeom>
          <a:noFill/>
          <a:ln/>
        </p:spPr>
        <p:txBody>
          <a:bodyPr wrap="none" lIns="0" tIns="0" rIns="0" bIns="0" rtlCol="0" anchor="t"/>
          <a:lstStyle/>
          <a:p>
            <a:pPr marL="0" indent="0" algn="l">
              <a:lnSpc>
                <a:spcPts val="3150"/>
              </a:lnSpc>
              <a:buNone/>
            </a:pPr>
            <a:r>
              <a:rPr lang="en-US" sz="3200" b="1" dirty="0">
                <a:solidFill>
                  <a:srgbClr val="231971"/>
                </a:solidFill>
                <a:latin typeface="Outfit Extra Bold" pitchFamily="34" charset="0"/>
                <a:ea typeface="Outfit Extra Bold" pitchFamily="34" charset="-122"/>
                <a:cs typeface="Outfit Extra Bold" pitchFamily="34" charset="-120"/>
              </a:rPr>
              <a:t>II. Présentation de PacketFence</a:t>
            </a:r>
            <a:endParaRPr lang="en-US" sz="3200" dirty="0"/>
          </a:p>
        </p:txBody>
      </p:sp>
      <p:pic>
        <p:nvPicPr>
          <p:cNvPr id="3" name="Image 0" descr="preencoded.png"/>
          <p:cNvPicPr>
            <a:picLocks noChangeAspect="1"/>
          </p:cNvPicPr>
          <p:nvPr/>
        </p:nvPicPr>
        <p:blipFill>
          <a:blip r:embed="rId3"/>
          <a:stretch>
            <a:fillRect/>
          </a:stretch>
        </p:blipFill>
        <p:spPr>
          <a:xfrm>
            <a:off x="754023" y="1480899"/>
            <a:ext cx="4933593" cy="4933593"/>
          </a:xfrm>
          <a:prstGeom prst="rect">
            <a:avLst/>
          </a:prstGeom>
        </p:spPr>
      </p:pic>
      <p:sp>
        <p:nvSpPr>
          <p:cNvPr id="4" name="Text 1"/>
          <p:cNvSpPr/>
          <p:nvPr/>
        </p:nvSpPr>
        <p:spPr>
          <a:xfrm>
            <a:off x="6220778" y="1432441"/>
            <a:ext cx="7663101" cy="1379220"/>
          </a:xfrm>
          <a:prstGeom prst="rect">
            <a:avLst/>
          </a:prstGeom>
          <a:noFill/>
          <a:ln/>
        </p:spPr>
        <p:txBody>
          <a:bodyPr wrap="square" lIns="0" tIns="0" rIns="0" bIns="0" rtlCol="0" anchor="t"/>
          <a:lstStyle/>
          <a:p>
            <a:pPr marL="0" indent="0" algn="just">
              <a:lnSpc>
                <a:spcPts val="2700"/>
              </a:lnSpc>
              <a:buNone/>
            </a:pPr>
            <a:r>
              <a:rPr lang="en-US" sz="2000" dirty="0">
                <a:solidFill>
                  <a:srgbClr val="5E4CE6"/>
                </a:solidFill>
                <a:latin typeface="Arimo" pitchFamily="34" charset="0"/>
                <a:ea typeface="Arimo" pitchFamily="34" charset="-122"/>
                <a:cs typeface="Arimo" pitchFamily="34" charset="-120"/>
              </a:rPr>
              <a:t>PacketFence</a:t>
            </a:r>
            <a:r>
              <a:rPr lang="en-US" sz="2000" dirty="0">
                <a:solidFill>
                  <a:srgbClr val="2A2742"/>
                </a:solidFill>
                <a:latin typeface="Arimo" pitchFamily="34" charset="0"/>
                <a:ea typeface="Arimo" pitchFamily="34" charset="-122"/>
                <a:cs typeface="Arimo" pitchFamily="34" charset="-120"/>
              </a:rPr>
              <a:t> est une solution NAC open source qui offre des fonctionnalités comparables aux solutions propriétaires, sans coût de licence. Elle permet d'authentifier les utilisateurs, de segmenter le réseau selon des rôles et de rediriger les terminaux suspects vers un portail captif.</a:t>
            </a:r>
            <a:endParaRPr lang="en-US" sz="2000" dirty="0"/>
          </a:p>
        </p:txBody>
      </p:sp>
      <p:sp>
        <p:nvSpPr>
          <p:cNvPr id="5" name="Text 2"/>
          <p:cNvSpPr/>
          <p:nvPr/>
        </p:nvSpPr>
        <p:spPr>
          <a:xfrm>
            <a:off x="6220778" y="3231044"/>
            <a:ext cx="7663101" cy="689610"/>
          </a:xfrm>
          <a:prstGeom prst="rect">
            <a:avLst/>
          </a:prstGeom>
          <a:noFill/>
          <a:ln/>
        </p:spPr>
        <p:txBody>
          <a:bodyPr wrap="square" lIns="0" tIns="0" rIns="0" bIns="0" rtlCol="0" anchor="t"/>
          <a:lstStyle/>
          <a:p>
            <a:pPr marL="0" indent="0" algn="l">
              <a:lnSpc>
                <a:spcPts val="2700"/>
              </a:lnSpc>
              <a:buNone/>
            </a:pPr>
            <a:r>
              <a:rPr lang="en-US" sz="2000" dirty="0">
                <a:solidFill>
                  <a:srgbClr val="2A2742"/>
                </a:solidFill>
                <a:latin typeface="Arimo" pitchFamily="34" charset="0"/>
                <a:ea typeface="Arimo" pitchFamily="34" charset="-122"/>
                <a:cs typeface="Arimo" pitchFamily="34" charset="-120"/>
              </a:rPr>
              <a:t>Ce portail est un atout majeur : il facilite la gestion des invités, l'auto-inscription et la sponsorisation, tout en isolant automatiquement les machines infectées.</a:t>
            </a:r>
            <a:endParaRPr lang="en-US" sz="2000" dirty="0"/>
          </a:p>
        </p:txBody>
      </p:sp>
      <p:sp>
        <p:nvSpPr>
          <p:cNvPr id="6" name="Text 3"/>
          <p:cNvSpPr/>
          <p:nvPr/>
        </p:nvSpPr>
        <p:spPr>
          <a:xfrm>
            <a:off x="761525" y="6602730"/>
            <a:ext cx="13122354" cy="1034415"/>
          </a:xfrm>
          <a:prstGeom prst="rect">
            <a:avLst/>
          </a:prstGeom>
          <a:noFill/>
          <a:ln/>
        </p:spPr>
        <p:txBody>
          <a:bodyPr wrap="square" lIns="0" tIns="0" rIns="0" bIns="0" rtlCol="0" anchor="t"/>
          <a:lstStyle/>
          <a:p>
            <a:pPr marL="0" indent="0" algn="just">
              <a:lnSpc>
                <a:spcPts val="2700"/>
              </a:lnSpc>
              <a:buNone/>
            </a:pPr>
            <a:r>
              <a:rPr lang="en-US" sz="2000" dirty="0">
                <a:solidFill>
                  <a:srgbClr val="2A2742"/>
                </a:solidFill>
                <a:latin typeface="Arimo" pitchFamily="34" charset="0"/>
                <a:ea typeface="Arimo" pitchFamily="34" charset="-122"/>
                <a:cs typeface="Arimo" pitchFamily="34" charset="-120"/>
              </a:rPr>
              <a:t>PacketFence s'intègre aussi avec d'autres solutions de sécurité (pare-feu, IDS/IPS, SIEM) pour une protection centralisée et cohérente. Son administration est simplifiée grâce à une interface web intuitive et une API REST (Representational State Transfer), offrant aux responsables réseau un contrôle global et efficace.</a:t>
            </a:r>
            <a:endParaRPr lang="en-US" sz="2000" dirty="0"/>
          </a:p>
        </p:txBody>
      </p:sp>
      <p:sp>
        <p:nvSpPr>
          <p:cNvPr id="7" name="Rectangle 6">
            <a:extLst>
              <a:ext uri="{FF2B5EF4-FFF2-40B4-BE49-F238E27FC236}">
                <a16:creationId xmlns:a16="http://schemas.microsoft.com/office/drawing/2014/main" id="{A753FDF8-5E9B-24AC-C725-A1B0931F04C1}"/>
              </a:ext>
            </a:extLst>
          </p:cNvPr>
          <p:cNvSpPr/>
          <p:nvPr/>
        </p:nvSpPr>
        <p:spPr>
          <a:xfrm>
            <a:off x="12739330" y="7433534"/>
            <a:ext cx="1807285" cy="7258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74080"/>
            <a:ext cx="3988475" cy="354330"/>
          </a:xfrm>
          <a:prstGeom prst="rect">
            <a:avLst/>
          </a:prstGeom>
          <a:noFill/>
          <a:ln/>
        </p:spPr>
        <p:txBody>
          <a:bodyPr wrap="none" lIns="0" tIns="0" rIns="0" bIns="0" rtlCol="0" anchor="t"/>
          <a:lstStyle/>
          <a:p>
            <a:pPr marL="0" indent="0" algn="l">
              <a:lnSpc>
                <a:spcPts val="2750"/>
              </a:lnSpc>
              <a:buNone/>
            </a:pPr>
            <a:r>
              <a:rPr lang="en-US" sz="3200" b="1" dirty="0">
                <a:solidFill>
                  <a:srgbClr val="231971"/>
                </a:solidFill>
                <a:latin typeface="Outfit Extra Bold" pitchFamily="34" charset="0"/>
                <a:ea typeface="Outfit Extra Bold" pitchFamily="34" charset="-122"/>
                <a:cs typeface="Outfit Extra Bold" pitchFamily="34" charset="-120"/>
              </a:rPr>
              <a:t>III. Architecture et intégrations</a:t>
            </a:r>
            <a:endParaRPr lang="en-US" sz="3200" dirty="0"/>
          </a:p>
        </p:txBody>
      </p:sp>
      <p:pic>
        <p:nvPicPr>
          <p:cNvPr id="3" name="Image 0" descr="preencoded.png"/>
          <p:cNvPicPr>
            <a:picLocks noChangeAspect="1"/>
          </p:cNvPicPr>
          <p:nvPr/>
        </p:nvPicPr>
        <p:blipFill>
          <a:blip r:embed="rId3"/>
          <a:stretch>
            <a:fillRect/>
          </a:stretch>
        </p:blipFill>
        <p:spPr>
          <a:xfrm>
            <a:off x="793790" y="2013942"/>
            <a:ext cx="4347567" cy="907256"/>
          </a:xfrm>
          <a:prstGeom prst="rect">
            <a:avLst/>
          </a:prstGeom>
        </p:spPr>
      </p:pic>
      <p:sp>
        <p:nvSpPr>
          <p:cNvPr id="4" name="Text 1"/>
          <p:cNvSpPr/>
          <p:nvPr/>
        </p:nvSpPr>
        <p:spPr>
          <a:xfrm>
            <a:off x="1020604" y="3148013"/>
            <a:ext cx="2835235" cy="354330"/>
          </a:xfrm>
          <a:prstGeom prst="rect">
            <a:avLst/>
          </a:prstGeom>
          <a:noFill/>
          <a:ln/>
        </p:spPr>
        <p:txBody>
          <a:bodyPr wrap="none" lIns="0" tIns="0" rIns="0" bIns="0" rtlCol="0" anchor="t"/>
          <a:lstStyle/>
          <a:p>
            <a:pPr marL="0" indent="0" algn="l">
              <a:lnSpc>
                <a:spcPts val="2750"/>
              </a:lnSpc>
              <a:buNone/>
            </a:pPr>
            <a:r>
              <a:rPr lang="en-US" sz="2800" b="1" dirty="0">
                <a:solidFill>
                  <a:srgbClr val="2A2742"/>
                </a:solidFill>
                <a:latin typeface="Outfit Extra Bold" pitchFamily="34" charset="0"/>
                <a:ea typeface="Outfit Extra Bold" pitchFamily="34" charset="-122"/>
                <a:cs typeface="Outfit Extra Bold" pitchFamily="34" charset="-120"/>
              </a:rPr>
              <a:t>Serveur central</a:t>
            </a:r>
            <a:endParaRPr lang="en-US" sz="2800" dirty="0"/>
          </a:p>
        </p:txBody>
      </p:sp>
      <p:sp>
        <p:nvSpPr>
          <p:cNvPr id="5" name="Text 2"/>
          <p:cNvSpPr/>
          <p:nvPr/>
        </p:nvSpPr>
        <p:spPr>
          <a:xfrm>
            <a:off x="1020604" y="3638431"/>
            <a:ext cx="3893939" cy="1814513"/>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L'architecture de PacketFence repose sur un serveur central qui gère les échanges entre utilisateurs, équipements réseau et annuaires d'authentification.</a:t>
            </a:r>
            <a:endParaRPr lang="en-US" sz="2000" dirty="0"/>
          </a:p>
        </p:txBody>
      </p:sp>
      <p:pic>
        <p:nvPicPr>
          <p:cNvPr id="6" name="Image 1" descr="preencoded.png"/>
          <p:cNvPicPr>
            <a:picLocks noChangeAspect="1"/>
          </p:cNvPicPr>
          <p:nvPr/>
        </p:nvPicPr>
        <p:blipFill>
          <a:blip r:embed="rId4"/>
          <a:stretch>
            <a:fillRect/>
          </a:stretch>
        </p:blipFill>
        <p:spPr>
          <a:xfrm>
            <a:off x="5141357" y="2013942"/>
            <a:ext cx="4347567" cy="907256"/>
          </a:xfrm>
          <a:prstGeom prst="rect">
            <a:avLst/>
          </a:prstGeom>
        </p:spPr>
      </p:pic>
      <p:sp>
        <p:nvSpPr>
          <p:cNvPr id="7" name="Text 3"/>
          <p:cNvSpPr/>
          <p:nvPr/>
        </p:nvSpPr>
        <p:spPr>
          <a:xfrm>
            <a:off x="5368171" y="3148013"/>
            <a:ext cx="2835235" cy="354330"/>
          </a:xfrm>
          <a:prstGeom prst="rect">
            <a:avLst/>
          </a:prstGeom>
          <a:noFill/>
          <a:ln/>
        </p:spPr>
        <p:txBody>
          <a:bodyPr wrap="none" lIns="0" tIns="0" rIns="0" bIns="0" rtlCol="0" anchor="t"/>
          <a:lstStyle/>
          <a:p>
            <a:pPr marL="0" indent="0" algn="l">
              <a:lnSpc>
                <a:spcPts val="2750"/>
              </a:lnSpc>
              <a:buNone/>
            </a:pPr>
            <a:r>
              <a:rPr lang="en-US" sz="2800" b="1" dirty="0">
                <a:solidFill>
                  <a:srgbClr val="2A2742"/>
                </a:solidFill>
                <a:latin typeface="Outfit Extra Bold" pitchFamily="34" charset="0"/>
                <a:ea typeface="Outfit Extra Bold" pitchFamily="34" charset="-122"/>
                <a:cs typeface="Outfit Extra Bold" pitchFamily="34" charset="-120"/>
              </a:rPr>
              <a:t>Authentification</a:t>
            </a:r>
            <a:endParaRPr lang="en-US" sz="2800" dirty="0"/>
          </a:p>
        </p:txBody>
      </p:sp>
      <p:sp>
        <p:nvSpPr>
          <p:cNvPr id="8" name="Text 4"/>
          <p:cNvSpPr/>
          <p:nvPr/>
        </p:nvSpPr>
        <p:spPr>
          <a:xfrm>
            <a:off x="5368171" y="3638431"/>
            <a:ext cx="3893939" cy="1814513"/>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Lorsqu'un terminal se connecte, la requête passe par RADIUS, puis l'identité est vérifiée via LDAP ou Active Directory afin d'attribuer un rôle adapté.</a:t>
            </a:r>
            <a:endParaRPr lang="en-US" sz="2000" dirty="0"/>
          </a:p>
        </p:txBody>
      </p:sp>
      <p:pic>
        <p:nvPicPr>
          <p:cNvPr id="9" name="Image 2" descr="preencoded.png"/>
          <p:cNvPicPr>
            <a:picLocks noChangeAspect="1"/>
          </p:cNvPicPr>
          <p:nvPr/>
        </p:nvPicPr>
        <p:blipFill>
          <a:blip r:embed="rId5"/>
          <a:stretch>
            <a:fillRect/>
          </a:stretch>
        </p:blipFill>
        <p:spPr>
          <a:xfrm>
            <a:off x="9488924" y="2013942"/>
            <a:ext cx="4347567" cy="907256"/>
          </a:xfrm>
          <a:prstGeom prst="rect">
            <a:avLst/>
          </a:prstGeom>
        </p:spPr>
      </p:pic>
      <p:sp>
        <p:nvSpPr>
          <p:cNvPr id="10" name="Text 5"/>
          <p:cNvSpPr/>
          <p:nvPr/>
        </p:nvSpPr>
        <p:spPr>
          <a:xfrm>
            <a:off x="9715738" y="3148013"/>
            <a:ext cx="2835235" cy="354330"/>
          </a:xfrm>
          <a:prstGeom prst="rect">
            <a:avLst/>
          </a:prstGeom>
          <a:noFill/>
          <a:ln/>
        </p:spPr>
        <p:txBody>
          <a:bodyPr wrap="none" lIns="0" tIns="0" rIns="0" bIns="0" rtlCol="0" anchor="t"/>
          <a:lstStyle/>
          <a:p>
            <a:pPr marL="0" indent="0" algn="l">
              <a:lnSpc>
                <a:spcPts val="2750"/>
              </a:lnSpc>
              <a:buNone/>
            </a:pPr>
            <a:r>
              <a:rPr lang="en-US" sz="2800" b="1" dirty="0">
                <a:solidFill>
                  <a:srgbClr val="2A2742"/>
                </a:solidFill>
                <a:latin typeface="Outfit Extra Bold" pitchFamily="34" charset="0"/>
                <a:ea typeface="Outfit Extra Bold" pitchFamily="34" charset="-122"/>
                <a:cs typeface="Outfit Extra Bold" pitchFamily="34" charset="-120"/>
              </a:rPr>
              <a:t>Sécurité</a:t>
            </a:r>
            <a:endParaRPr lang="en-US" sz="2800" dirty="0"/>
          </a:p>
        </p:txBody>
      </p:sp>
      <p:sp>
        <p:nvSpPr>
          <p:cNvPr id="11" name="Text 6"/>
          <p:cNvSpPr/>
          <p:nvPr/>
        </p:nvSpPr>
        <p:spPr>
          <a:xfrm>
            <a:off x="9715738" y="3638431"/>
            <a:ext cx="3893939" cy="1814513"/>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Le support du 802.1X assure une authentification forte (EAP-PEAP, EAP-TLS), tandis que le portail captif prend en charge les utilisateurs inconnus.</a:t>
            </a:r>
            <a:endParaRPr lang="en-US" sz="2000" dirty="0"/>
          </a:p>
        </p:txBody>
      </p:sp>
      <p:sp>
        <p:nvSpPr>
          <p:cNvPr id="12" name="Text 7"/>
          <p:cNvSpPr/>
          <p:nvPr/>
        </p:nvSpPr>
        <p:spPr>
          <a:xfrm>
            <a:off x="793790" y="6215658"/>
            <a:ext cx="13042821" cy="1088708"/>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Un composant clé, </a:t>
            </a:r>
            <a:r>
              <a:rPr lang="en-US" sz="2000" dirty="0">
                <a:solidFill>
                  <a:srgbClr val="5E4CE6"/>
                </a:solidFill>
                <a:latin typeface="Arimo" pitchFamily="34" charset="0"/>
                <a:ea typeface="Arimo" pitchFamily="34" charset="-122"/>
                <a:cs typeface="Arimo" pitchFamily="34" charset="-120"/>
              </a:rPr>
              <a:t>Fingerbank</a:t>
            </a:r>
            <a:r>
              <a:rPr lang="en-US" sz="2000" dirty="0">
                <a:solidFill>
                  <a:srgbClr val="2A2742"/>
                </a:solidFill>
                <a:latin typeface="Arimo" pitchFamily="34" charset="0"/>
                <a:ea typeface="Arimo" pitchFamily="34" charset="-122"/>
                <a:cs typeface="Arimo" pitchFamily="34" charset="-120"/>
              </a:rPr>
              <a:t>, identifie automatiquement le type d'appareil (PC, smartphone, IoT) et applique des règles spécifiques. Cette combinaison de protocoles standardisés garantit une interopérabilité maximale avec la majorité des équipements réseau.</a:t>
            </a:r>
            <a:endParaRPr lang="en-US" sz="2000" dirty="0"/>
          </a:p>
        </p:txBody>
      </p:sp>
      <p:sp>
        <p:nvSpPr>
          <p:cNvPr id="13" name="Rectangle 12">
            <a:extLst>
              <a:ext uri="{FF2B5EF4-FFF2-40B4-BE49-F238E27FC236}">
                <a16:creationId xmlns:a16="http://schemas.microsoft.com/office/drawing/2014/main" id="{BB60C649-69B8-C977-CE5E-8C15A70A407C}"/>
              </a:ext>
            </a:extLst>
          </p:cNvPr>
          <p:cNvSpPr/>
          <p:nvPr/>
        </p:nvSpPr>
        <p:spPr>
          <a:xfrm>
            <a:off x="12739330" y="7433534"/>
            <a:ext cx="1807285" cy="7258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0758"/>
            <a:ext cx="5486400" cy="8229600"/>
          </a:xfrm>
          <a:prstGeom prst="rect">
            <a:avLst/>
          </a:prstGeom>
        </p:spPr>
      </p:pic>
      <p:sp>
        <p:nvSpPr>
          <p:cNvPr id="3" name="Text 0"/>
          <p:cNvSpPr/>
          <p:nvPr/>
        </p:nvSpPr>
        <p:spPr>
          <a:xfrm>
            <a:off x="793790" y="252343"/>
            <a:ext cx="3848814" cy="354330"/>
          </a:xfrm>
          <a:prstGeom prst="rect">
            <a:avLst/>
          </a:prstGeom>
          <a:noFill/>
          <a:ln/>
        </p:spPr>
        <p:txBody>
          <a:bodyPr wrap="none" lIns="0" tIns="0" rIns="0" bIns="0" rtlCol="0" anchor="t"/>
          <a:lstStyle/>
          <a:p>
            <a:pPr marL="0" indent="0" algn="l">
              <a:lnSpc>
                <a:spcPts val="2750"/>
              </a:lnSpc>
              <a:buNone/>
            </a:pPr>
            <a:r>
              <a:rPr lang="en-US" sz="3200" b="1" dirty="0">
                <a:solidFill>
                  <a:srgbClr val="231971"/>
                </a:solidFill>
                <a:latin typeface="Outfit Extra Bold" pitchFamily="34" charset="0"/>
                <a:ea typeface="Outfit Extra Bold" pitchFamily="34" charset="-122"/>
                <a:cs typeface="Outfit Extra Bold" pitchFamily="34" charset="-120"/>
              </a:rPr>
              <a:t>IV. Utilisation de PacketFence</a:t>
            </a:r>
            <a:endParaRPr lang="en-US" sz="3200" dirty="0"/>
          </a:p>
        </p:txBody>
      </p:sp>
      <p:sp>
        <p:nvSpPr>
          <p:cNvPr id="4" name="Text 1"/>
          <p:cNvSpPr/>
          <p:nvPr/>
        </p:nvSpPr>
        <p:spPr>
          <a:xfrm>
            <a:off x="788772" y="1179742"/>
            <a:ext cx="2835235" cy="354330"/>
          </a:xfrm>
          <a:prstGeom prst="rect">
            <a:avLst/>
          </a:prstGeom>
          <a:noFill/>
          <a:ln/>
        </p:spPr>
        <p:txBody>
          <a:bodyPr wrap="none" lIns="0" tIns="0" rIns="0" bIns="0" rtlCol="0" anchor="t"/>
          <a:lstStyle/>
          <a:p>
            <a:pPr marL="0" indent="0" algn="l">
              <a:lnSpc>
                <a:spcPts val="2750"/>
              </a:lnSpc>
              <a:buNone/>
            </a:pPr>
            <a:r>
              <a:rPr lang="en-US" sz="2800" b="1" dirty="0">
                <a:solidFill>
                  <a:srgbClr val="231971"/>
                </a:solidFill>
                <a:latin typeface="Outfit Extra Bold" pitchFamily="34" charset="0"/>
                <a:ea typeface="Outfit Extra Bold" pitchFamily="34" charset="-122"/>
                <a:cs typeface="Outfit Extra Bold" pitchFamily="34" charset="-120"/>
              </a:rPr>
              <a:t>Pour l'administrateur</a:t>
            </a:r>
            <a:endParaRPr lang="en-US" sz="2800" dirty="0"/>
          </a:p>
        </p:txBody>
      </p:sp>
      <p:sp>
        <p:nvSpPr>
          <p:cNvPr id="5" name="Text 2"/>
          <p:cNvSpPr/>
          <p:nvPr/>
        </p:nvSpPr>
        <p:spPr>
          <a:xfrm>
            <a:off x="793790" y="1648266"/>
            <a:ext cx="3501509" cy="3629025"/>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PacketFence offre à l'administrateur une gestion centralisée et intuitive du réseau grâce à son interface web. Il peut suivre les connexions en temps réel, appliquer des règles adaptées (VLAN, rôles, politiques de sécurité) et analyser les journaux pour résoudre rapidement les incidents.</a:t>
            </a:r>
            <a:endParaRPr lang="en-US" sz="2000" dirty="0"/>
          </a:p>
        </p:txBody>
      </p:sp>
      <p:sp>
        <p:nvSpPr>
          <p:cNvPr id="6" name="Text 3"/>
          <p:cNvSpPr/>
          <p:nvPr/>
        </p:nvSpPr>
        <p:spPr>
          <a:xfrm>
            <a:off x="4966386" y="1179742"/>
            <a:ext cx="2835235" cy="354330"/>
          </a:xfrm>
          <a:prstGeom prst="rect">
            <a:avLst/>
          </a:prstGeom>
          <a:noFill/>
          <a:ln/>
        </p:spPr>
        <p:txBody>
          <a:bodyPr wrap="none" lIns="0" tIns="0" rIns="0" bIns="0" rtlCol="0" anchor="t"/>
          <a:lstStyle/>
          <a:p>
            <a:pPr marL="0" indent="0" algn="l">
              <a:lnSpc>
                <a:spcPts val="2750"/>
              </a:lnSpc>
              <a:buNone/>
            </a:pPr>
            <a:r>
              <a:rPr lang="en-US" sz="2800" b="1" dirty="0">
                <a:solidFill>
                  <a:srgbClr val="231971"/>
                </a:solidFill>
                <a:latin typeface="Outfit Extra Bold" pitchFamily="34" charset="0"/>
                <a:ea typeface="Outfit Extra Bold" pitchFamily="34" charset="-122"/>
                <a:cs typeface="Outfit Extra Bold" pitchFamily="34" charset="-120"/>
              </a:rPr>
              <a:t>Pour l'utilisateur</a:t>
            </a:r>
            <a:endParaRPr lang="en-US" sz="2800" dirty="0"/>
          </a:p>
        </p:txBody>
      </p:sp>
      <p:sp>
        <p:nvSpPr>
          <p:cNvPr id="7" name="Text 4"/>
          <p:cNvSpPr/>
          <p:nvPr/>
        </p:nvSpPr>
        <p:spPr>
          <a:xfrm>
            <a:off x="4971301" y="1648265"/>
            <a:ext cx="3501509" cy="3629025"/>
          </a:xfrm>
          <a:prstGeom prst="rect">
            <a:avLst/>
          </a:prstGeom>
          <a:noFill/>
          <a:ln/>
        </p:spPr>
        <p:txBody>
          <a:bodyPr wrap="square" lIns="0" tIns="0" rIns="0" bIns="0" rtlCol="0" anchor="t"/>
          <a:lstStyle/>
          <a:p>
            <a:pPr marL="0" indent="0" algn="just">
              <a:lnSpc>
                <a:spcPts val="2850"/>
              </a:lnSpc>
              <a:buNone/>
            </a:pPr>
            <a:r>
              <a:rPr lang="en-US" sz="2000" dirty="0">
                <a:solidFill>
                  <a:srgbClr val="2A2742"/>
                </a:solidFill>
                <a:latin typeface="Arimo" pitchFamily="34" charset="0"/>
                <a:ea typeface="Arimo" pitchFamily="34" charset="-122"/>
                <a:cs typeface="Arimo" pitchFamily="34" charset="-120"/>
              </a:rPr>
              <a:t>Pour l'utilisateur, l'expérience est simple et transparente : dès qu'il se connecte, il est redirigé vers un portail captif. Si son identité est validée (LDAP, AD ou base locale), l'accès est accordé immédiatement. Sinon, il peut s'enregistrer ou être mis en quarantaine le temps d'une remédiation.</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0569" y="596622"/>
            <a:ext cx="2748915" cy="330517"/>
          </a:xfrm>
          <a:prstGeom prst="rect">
            <a:avLst/>
          </a:prstGeom>
          <a:noFill/>
          <a:ln/>
        </p:spPr>
        <p:txBody>
          <a:bodyPr wrap="none" lIns="0" tIns="0" rIns="0" bIns="0" rtlCol="0" anchor="t"/>
          <a:lstStyle/>
          <a:p>
            <a:pPr marL="0" indent="0" algn="l">
              <a:lnSpc>
                <a:spcPts val="2600"/>
              </a:lnSpc>
              <a:buNone/>
            </a:pPr>
            <a:r>
              <a:rPr lang="en-US" sz="3200" b="1" dirty="0">
                <a:solidFill>
                  <a:srgbClr val="231971"/>
                </a:solidFill>
                <a:latin typeface="Outfit Extra Bold" pitchFamily="34" charset="0"/>
                <a:ea typeface="Outfit Extra Bold" pitchFamily="34" charset="-122"/>
                <a:cs typeface="Outfit Extra Bold" pitchFamily="34" charset="-120"/>
              </a:rPr>
              <a:t>V. Avantages et limites</a:t>
            </a:r>
            <a:endParaRPr lang="en-US" sz="3200" dirty="0"/>
          </a:p>
        </p:txBody>
      </p:sp>
      <p:sp>
        <p:nvSpPr>
          <p:cNvPr id="3" name="Shape 1"/>
          <p:cNvSpPr/>
          <p:nvPr/>
        </p:nvSpPr>
        <p:spPr>
          <a:xfrm>
            <a:off x="740569" y="4565690"/>
            <a:ext cx="13149262" cy="22860"/>
          </a:xfrm>
          <a:prstGeom prst="roundRect">
            <a:avLst>
              <a:gd name="adj" fmla="val 388753"/>
            </a:avLst>
          </a:prstGeom>
          <a:solidFill>
            <a:srgbClr val="BDB8DF"/>
          </a:solidFill>
          <a:ln/>
        </p:spPr>
      </p:sp>
      <p:sp>
        <p:nvSpPr>
          <p:cNvPr id="4" name="Shape 2"/>
          <p:cNvSpPr/>
          <p:nvPr/>
        </p:nvSpPr>
        <p:spPr>
          <a:xfrm>
            <a:off x="740569" y="1350288"/>
            <a:ext cx="6925984" cy="3215402"/>
          </a:xfrm>
          <a:prstGeom prst="roundRect">
            <a:avLst>
              <a:gd name="adj" fmla="val 2764"/>
            </a:avLst>
          </a:prstGeom>
          <a:solidFill>
            <a:srgbClr val="E9E6FA"/>
          </a:solidFill>
          <a:ln w="7620">
            <a:solidFill>
              <a:srgbClr val="BDB8DF"/>
            </a:solidFill>
            <a:prstDash val="solid"/>
          </a:ln>
        </p:spPr>
      </p:sp>
      <p:sp>
        <p:nvSpPr>
          <p:cNvPr id="5" name="Text 3"/>
          <p:cNvSpPr/>
          <p:nvPr/>
        </p:nvSpPr>
        <p:spPr>
          <a:xfrm>
            <a:off x="2639258" y="1569482"/>
            <a:ext cx="2644854" cy="330517"/>
          </a:xfrm>
          <a:prstGeom prst="rect">
            <a:avLst/>
          </a:prstGeom>
          <a:noFill/>
          <a:ln/>
        </p:spPr>
        <p:txBody>
          <a:bodyPr wrap="none" lIns="0" tIns="0" rIns="0" bIns="0" rtlCol="0" anchor="t"/>
          <a:lstStyle/>
          <a:p>
            <a:pPr marL="0" indent="0" algn="ctr">
              <a:lnSpc>
                <a:spcPts val="2600"/>
              </a:lnSpc>
              <a:buNone/>
            </a:pPr>
            <a:r>
              <a:rPr lang="en-US" sz="3200" b="1" dirty="0">
                <a:solidFill>
                  <a:srgbClr val="2A2742"/>
                </a:solidFill>
                <a:latin typeface="Outfit Extra Bold" pitchFamily="34" charset="0"/>
                <a:ea typeface="Outfit Extra Bold" pitchFamily="34" charset="-122"/>
                <a:cs typeface="Outfit Extra Bold" pitchFamily="34" charset="-120"/>
              </a:rPr>
              <a:t>Avantages</a:t>
            </a:r>
            <a:endParaRPr lang="en-US" sz="3200" dirty="0"/>
          </a:p>
        </p:txBody>
      </p:sp>
      <p:sp>
        <p:nvSpPr>
          <p:cNvPr id="6" name="Text 4"/>
          <p:cNvSpPr/>
          <p:nvPr/>
        </p:nvSpPr>
        <p:spPr>
          <a:xfrm>
            <a:off x="959763" y="2026920"/>
            <a:ext cx="6003965" cy="338495"/>
          </a:xfrm>
          <a:prstGeom prst="rect">
            <a:avLst/>
          </a:prstGeom>
          <a:noFill/>
          <a:ln/>
        </p:spPr>
        <p:txBody>
          <a:bodyPr wrap="none" lIns="0" tIns="0" rIns="0" bIns="0" rtlCol="0" anchor="t"/>
          <a:lstStyle/>
          <a:p>
            <a:pPr marL="342900" indent="-342900" algn="l">
              <a:lnSpc>
                <a:spcPts val="2650"/>
              </a:lnSpc>
              <a:buSzPct val="100000"/>
              <a:buChar char="•"/>
            </a:pPr>
            <a:r>
              <a:rPr lang="en-US" sz="2000" dirty="0">
                <a:solidFill>
                  <a:srgbClr val="2A2742"/>
                </a:solidFill>
                <a:latin typeface="Arimo" pitchFamily="34" charset="0"/>
                <a:ea typeface="Arimo" pitchFamily="34" charset="-122"/>
                <a:cs typeface="Arimo" pitchFamily="34" charset="-120"/>
              </a:rPr>
              <a:t>Solution </a:t>
            </a:r>
            <a:r>
              <a:rPr lang="en-US" sz="2000" dirty="0">
                <a:solidFill>
                  <a:srgbClr val="5E4CE6"/>
                </a:solidFill>
                <a:latin typeface="Arimo" pitchFamily="34" charset="0"/>
                <a:ea typeface="Arimo" pitchFamily="34" charset="-122"/>
                <a:cs typeface="Arimo" pitchFamily="34" charset="-120"/>
              </a:rPr>
              <a:t>open source</a:t>
            </a:r>
            <a:r>
              <a:rPr lang="en-US" sz="2000" dirty="0">
                <a:solidFill>
                  <a:srgbClr val="2A2742"/>
                </a:solidFill>
                <a:latin typeface="Arimo" pitchFamily="34" charset="0"/>
                <a:ea typeface="Arimo" pitchFamily="34" charset="-122"/>
                <a:cs typeface="Arimo" pitchFamily="34" charset="-120"/>
              </a:rPr>
              <a:t> sans coût de licence</a:t>
            </a:r>
            <a:endParaRPr lang="en-US" sz="2000" dirty="0"/>
          </a:p>
        </p:txBody>
      </p:sp>
      <p:sp>
        <p:nvSpPr>
          <p:cNvPr id="7" name="Text 5"/>
          <p:cNvSpPr/>
          <p:nvPr/>
        </p:nvSpPr>
        <p:spPr>
          <a:xfrm>
            <a:off x="959763" y="2439472"/>
            <a:ext cx="5129065" cy="338495"/>
          </a:xfrm>
          <a:prstGeom prst="rect">
            <a:avLst/>
          </a:prstGeom>
          <a:noFill/>
          <a:ln/>
        </p:spPr>
        <p:txBody>
          <a:bodyPr wrap="none" lIns="0" tIns="0" rIns="0" bIns="0" rtlCol="0" anchor="t"/>
          <a:lstStyle/>
          <a:p>
            <a:pPr marL="342900" indent="-342900" algn="l">
              <a:lnSpc>
                <a:spcPts val="2650"/>
              </a:lnSpc>
              <a:buSzPct val="100000"/>
              <a:buChar char="•"/>
            </a:pPr>
            <a:r>
              <a:rPr lang="en-US" sz="2000" dirty="0">
                <a:solidFill>
                  <a:srgbClr val="2A2742"/>
                </a:solidFill>
                <a:latin typeface="Arimo" pitchFamily="34" charset="0"/>
                <a:ea typeface="Arimo" pitchFamily="34" charset="-122"/>
                <a:cs typeface="Arimo" pitchFamily="34" charset="-120"/>
              </a:rPr>
              <a:t>Fonctionnalités comparables aux solutions propriétaires</a:t>
            </a:r>
            <a:endParaRPr lang="en-US" sz="2000" dirty="0"/>
          </a:p>
        </p:txBody>
      </p:sp>
      <p:sp>
        <p:nvSpPr>
          <p:cNvPr id="8" name="Text 6"/>
          <p:cNvSpPr/>
          <p:nvPr/>
        </p:nvSpPr>
        <p:spPr>
          <a:xfrm>
            <a:off x="959763" y="2852023"/>
            <a:ext cx="6003965" cy="676989"/>
          </a:xfrm>
          <a:prstGeom prst="rect">
            <a:avLst/>
          </a:prstGeom>
          <a:noFill/>
          <a:ln/>
        </p:spPr>
        <p:txBody>
          <a:bodyPr wrap="square" lIns="0" tIns="0" rIns="0" bIns="0" rtlCol="0" anchor="t"/>
          <a:lstStyle/>
          <a:p>
            <a:pPr marL="342900" indent="-342900" algn="just">
              <a:lnSpc>
                <a:spcPts val="2650"/>
              </a:lnSpc>
              <a:buSzPct val="100000"/>
              <a:buChar char="•"/>
            </a:pPr>
            <a:r>
              <a:rPr lang="en-US" sz="2000" dirty="0">
                <a:solidFill>
                  <a:srgbClr val="2A2742"/>
                </a:solidFill>
                <a:latin typeface="Arimo" pitchFamily="34" charset="0"/>
                <a:ea typeface="Arimo" pitchFamily="34" charset="-122"/>
                <a:cs typeface="Arimo" pitchFamily="34" charset="-120"/>
              </a:rPr>
              <a:t>Flexibilité et interopérabilité dans des environnements hétérogènes</a:t>
            </a:r>
            <a:endParaRPr lang="en-US" sz="2000" dirty="0"/>
          </a:p>
        </p:txBody>
      </p:sp>
      <p:sp>
        <p:nvSpPr>
          <p:cNvPr id="9" name="Text 7"/>
          <p:cNvSpPr/>
          <p:nvPr/>
        </p:nvSpPr>
        <p:spPr>
          <a:xfrm>
            <a:off x="959763" y="3603069"/>
            <a:ext cx="6003965" cy="338495"/>
          </a:xfrm>
          <a:prstGeom prst="rect">
            <a:avLst/>
          </a:prstGeom>
          <a:noFill/>
          <a:ln/>
        </p:spPr>
        <p:txBody>
          <a:bodyPr wrap="none" lIns="0" tIns="0" rIns="0" bIns="0" rtlCol="0" anchor="t"/>
          <a:lstStyle/>
          <a:p>
            <a:pPr marL="342900" indent="-342900" algn="l">
              <a:lnSpc>
                <a:spcPts val="2650"/>
              </a:lnSpc>
              <a:buSzPct val="100000"/>
              <a:buChar char="•"/>
            </a:pPr>
            <a:r>
              <a:rPr lang="en-US" sz="2000" dirty="0">
                <a:solidFill>
                  <a:srgbClr val="2A2742"/>
                </a:solidFill>
                <a:latin typeface="Arimo" pitchFamily="34" charset="0"/>
                <a:ea typeface="Arimo" pitchFamily="34" charset="-122"/>
                <a:cs typeface="Arimo" pitchFamily="34" charset="-120"/>
              </a:rPr>
              <a:t>Isolement automatique des terminaux suspects</a:t>
            </a:r>
            <a:endParaRPr lang="en-US" sz="2000" dirty="0"/>
          </a:p>
        </p:txBody>
      </p:sp>
      <p:sp>
        <p:nvSpPr>
          <p:cNvPr id="10" name="Text 8"/>
          <p:cNvSpPr/>
          <p:nvPr/>
        </p:nvSpPr>
        <p:spPr>
          <a:xfrm>
            <a:off x="959763" y="4015621"/>
            <a:ext cx="6003965" cy="338495"/>
          </a:xfrm>
          <a:prstGeom prst="rect">
            <a:avLst/>
          </a:prstGeom>
          <a:noFill/>
          <a:ln/>
        </p:spPr>
        <p:txBody>
          <a:bodyPr wrap="none" lIns="0" tIns="0" rIns="0" bIns="0" rtlCol="0" anchor="t"/>
          <a:lstStyle/>
          <a:p>
            <a:pPr marL="342900" indent="-342900" algn="l">
              <a:lnSpc>
                <a:spcPts val="2650"/>
              </a:lnSpc>
              <a:buSzPct val="100000"/>
              <a:buChar char="•"/>
            </a:pPr>
            <a:r>
              <a:rPr lang="en-US" sz="2000" dirty="0">
                <a:solidFill>
                  <a:srgbClr val="2A2742"/>
                </a:solidFill>
                <a:latin typeface="Arimo" pitchFamily="34" charset="0"/>
                <a:ea typeface="Arimo" pitchFamily="34" charset="-122"/>
                <a:cs typeface="Arimo" pitchFamily="34" charset="-120"/>
              </a:rPr>
              <a:t>Intégration avec d'autres outils de cybersécurité</a:t>
            </a:r>
            <a:endParaRPr lang="en-US" sz="2000" dirty="0"/>
          </a:p>
        </p:txBody>
      </p:sp>
      <p:sp>
        <p:nvSpPr>
          <p:cNvPr id="11" name="Shape 9"/>
          <p:cNvSpPr/>
          <p:nvPr/>
        </p:nvSpPr>
        <p:spPr>
          <a:xfrm>
            <a:off x="7447358" y="4588550"/>
            <a:ext cx="6817281" cy="3067288"/>
          </a:xfrm>
          <a:prstGeom prst="rect">
            <a:avLst/>
          </a:prstGeom>
          <a:solidFill>
            <a:srgbClr val="E9E6FA"/>
          </a:solidFill>
          <a:ln/>
        </p:spPr>
      </p:sp>
      <p:sp>
        <p:nvSpPr>
          <p:cNvPr id="12" name="Text 10"/>
          <p:cNvSpPr/>
          <p:nvPr/>
        </p:nvSpPr>
        <p:spPr>
          <a:xfrm>
            <a:off x="9346168" y="4800124"/>
            <a:ext cx="2644854" cy="330517"/>
          </a:xfrm>
          <a:prstGeom prst="rect">
            <a:avLst/>
          </a:prstGeom>
          <a:noFill/>
          <a:ln/>
        </p:spPr>
        <p:txBody>
          <a:bodyPr wrap="none" lIns="0" tIns="0" rIns="0" bIns="0" rtlCol="0" anchor="t"/>
          <a:lstStyle/>
          <a:p>
            <a:pPr marL="0" indent="0" algn="ctr">
              <a:lnSpc>
                <a:spcPts val="2600"/>
              </a:lnSpc>
              <a:buNone/>
            </a:pPr>
            <a:r>
              <a:rPr lang="en-US" sz="3200" b="1" dirty="0">
                <a:solidFill>
                  <a:srgbClr val="2A2742"/>
                </a:solidFill>
                <a:latin typeface="Outfit Extra Bold" pitchFamily="34" charset="0"/>
                <a:ea typeface="Outfit Extra Bold" pitchFamily="34" charset="-122"/>
                <a:cs typeface="Outfit Extra Bold" pitchFamily="34" charset="-120"/>
              </a:rPr>
              <a:t>Limites</a:t>
            </a:r>
            <a:endParaRPr lang="en-US" sz="3200" dirty="0"/>
          </a:p>
        </p:txBody>
      </p:sp>
      <p:sp>
        <p:nvSpPr>
          <p:cNvPr id="13" name="Text 11"/>
          <p:cNvSpPr/>
          <p:nvPr/>
        </p:nvSpPr>
        <p:spPr>
          <a:xfrm>
            <a:off x="7666553" y="5257562"/>
            <a:ext cx="6004084" cy="676989"/>
          </a:xfrm>
          <a:prstGeom prst="rect">
            <a:avLst/>
          </a:prstGeom>
          <a:noFill/>
          <a:ln/>
        </p:spPr>
        <p:txBody>
          <a:bodyPr wrap="square" lIns="0" tIns="0" rIns="0" bIns="0" rtlCol="0" anchor="t"/>
          <a:lstStyle/>
          <a:p>
            <a:pPr marL="342900" indent="-342900" algn="l">
              <a:lnSpc>
                <a:spcPts val="2650"/>
              </a:lnSpc>
              <a:buSzPct val="100000"/>
              <a:buChar char="•"/>
            </a:pPr>
            <a:r>
              <a:rPr lang="en-US" sz="2000" dirty="0">
                <a:solidFill>
                  <a:srgbClr val="2A2742"/>
                </a:solidFill>
                <a:latin typeface="Arimo" pitchFamily="34" charset="0"/>
                <a:ea typeface="Arimo" pitchFamily="34" charset="-122"/>
                <a:cs typeface="Arimo" pitchFamily="34" charset="-120"/>
              </a:rPr>
              <a:t>Complexité de déploiement nécessitant des compétences en Linux, RADIUS et 802.1X</a:t>
            </a:r>
            <a:endParaRPr lang="en-US" sz="2000" dirty="0"/>
          </a:p>
        </p:txBody>
      </p:sp>
      <p:sp>
        <p:nvSpPr>
          <p:cNvPr id="14" name="Text 12"/>
          <p:cNvSpPr/>
          <p:nvPr/>
        </p:nvSpPr>
        <p:spPr>
          <a:xfrm>
            <a:off x="7666553" y="6008608"/>
            <a:ext cx="6004084" cy="676989"/>
          </a:xfrm>
          <a:prstGeom prst="rect">
            <a:avLst/>
          </a:prstGeom>
          <a:noFill/>
          <a:ln/>
        </p:spPr>
        <p:txBody>
          <a:bodyPr wrap="square" lIns="0" tIns="0" rIns="0" bIns="0" rtlCol="0" anchor="t"/>
          <a:lstStyle/>
          <a:p>
            <a:pPr marL="342900" indent="-342900" algn="l">
              <a:lnSpc>
                <a:spcPts val="2650"/>
              </a:lnSpc>
              <a:buSzPct val="100000"/>
              <a:buChar char="•"/>
            </a:pPr>
            <a:r>
              <a:rPr lang="en-US" sz="2000" dirty="0">
                <a:solidFill>
                  <a:srgbClr val="2A2742"/>
                </a:solidFill>
                <a:latin typeface="Arimo" pitchFamily="34" charset="0"/>
                <a:ea typeface="Arimo" pitchFamily="34" charset="-122"/>
                <a:cs typeface="Arimo" pitchFamily="34" charset="-120"/>
              </a:rPr>
              <a:t>Maintenance régulière requise (mises à jour, surveillance, ajustements)</a:t>
            </a:r>
            <a:endParaRPr lang="en-US" sz="2000" dirty="0"/>
          </a:p>
        </p:txBody>
      </p:sp>
      <p:sp>
        <p:nvSpPr>
          <p:cNvPr id="15" name="Text 13"/>
          <p:cNvSpPr/>
          <p:nvPr/>
        </p:nvSpPr>
        <p:spPr>
          <a:xfrm>
            <a:off x="7666553" y="6759654"/>
            <a:ext cx="6004084" cy="676989"/>
          </a:xfrm>
          <a:prstGeom prst="rect">
            <a:avLst/>
          </a:prstGeom>
          <a:noFill/>
          <a:ln/>
        </p:spPr>
        <p:txBody>
          <a:bodyPr wrap="square" lIns="0" tIns="0" rIns="0" bIns="0" rtlCol="0" anchor="t"/>
          <a:lstStyle/>
          <a:p>
            <a:pPr marL="342900" indent="-342900" algn="l">
              <a:lnSpc>
                <a:spcPts val="2650"/>
              </a:lnSpc>
              <a:buSzPct val="100000"/>
              <a:buChar char="•"/>
            </a:pPr>
            <a:r>
              <a:rPr lang="en-US" sz="2000" dirty="0">
                <a:solidFill>
                  <a:srgbClr val="2A2742"/>
                </a:solidFill>
                <a:latin typeface="Arimo" pitchFamily="34" charset="0"/>
                <a:ea typeface="Arimo" pitchFamily="34" charset="-122"/>
                <a:cs typeface="Arimo" pitchFamily="34" charset="-120"/>
              </a:rPr>
              <a:t>Documentation technique dense pour les équipes non spécialisées</a:t>
            </a:r>
            <a:endParaRPr lang="en-US" sz="2000" dirty="0"/>
          </a:p>
        </p:txBody>
      </p:sp>
      <p:sp>
        <p:nvSpPr>
          <p:cNvPr id="16" name="Rectangle 15">
            <a:extLst>
              <a:ext uri="{FF2B5EF4-FFF2-40B4-BE49-F238E27FC236}">
                <a16:creationId xmlns:a16="http://schemas.microsoft.com/office/drawing/2014/main" id="{19BF93B3-5B7F-354A-0B41-07F2C9CCBF86}"/>
              </a:ext>
            </a:extLst>
          </p:cNvPr>
          <p:cNvSpPr/>
          <p:nvPr/>
        </p:nvSpPr>
        <p:spPr>
          <a:xfrm>
            <a:off x="12739330" y="7678698"/>
            <a:ext cx="1807285" cy="48064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0648"/>
          </a:xfrm>
          <a:prstGeom prst="rect">
            <a:avLst/>
          </a:prstGeom>
        </p:spPr>
      </p:pic>
      <p:sp>
        <p:nvSpPr>
          <p:cNvPr id="3" name="Text 0"/>
          <p:cNvSpPr/>
          <p:nvPr/>
        </p:nvSpPr>
        <p:spPr>
          <a:xfrm>
            <a:off x="652582" y="2527045"/>
            <a:ext cx="2330648" cy="291346"/>
          </a:xfrm>
          <a:prstGeom prst="rect">
            <a:avLst/>
          </a:prstGeom>
          <a:noFill/>
          <a:ln/>
        </p:spPr>
        <p:txBody>
          <a:bodyPr wrap="none" lIns="0" tIns="0" rIns="0" bIns="0" rtlCol="0" anchor="t"/>
          <a:lstStyle/>
          <a:p>
            <a:pPr marL="0" indent="0" algn="l">
              <a:lnSpc>
                <a:spcPts val="2250"/>
              </a:lnSpc>
              <a:buNone/>
            </a:pPr>
            <a:r>
              <a:rPr lang="en-US" sz="3200" b="1" dirty="0">
                <a:solidFill>
                  <a:srgbClr val="231971"/>
                </a:solidFill>
                <a:latin typeface="Outfit Extra Bold" pitchFamily="34" charset="0"/>
                <a:ea typeface="Outfit Extra Bold" pitchFamily="34" charset="-122"/>
                <a:cs typeface="Outfit Extra Bold" pitchFamily="34" charset="-120"/>
              </a:rPr>
              <a:t>VI. Cas pratique</a:t>
            </a:r>
            <a:endParaRPr lang="en-US" sz="3200" dirty="0"/>
          </a:p>
        </p:txBody>
      </p:sp>
      <p:sp>
        <p:nvSpPr>
          <p:cNvPr id="4" name="Shape 1"/>
          <p:cNvSpPr/>
          <p:nvPr/>
        </p:nvSpPr>
        <p:spPr>
          <a:xfrm>
            <a:off x="652582" y="3624382"/>
            <a:ext cx="6569393" cy="186452"/>
          </a:xfrm>
          <a:prstGeom prst="roundRect">
            <a:avLst>
              <a:gd name="adj" fmla="val 42001"/>
            </a:avLst>
          </a:prstGeom>
          <a:solidFill>
            <a:srgbClr val="E9E6FA"/>
          </a:solidFill>
          <a:ln w="7620">
            <a:solidFill>
              <a:srgbClr val="BDB8DF"/>
            </a:solidFill>
            <a:prstDash val="solid"/>
          </a:ln>
        </p:spPr>
      </p:sp>
      <p:sp>
        <p:nvSpPr>
          <p:cNvPr id="5" name="Text 2"/>
          <p:cNvSpPr/>
          <p:nvPr/>
        </p:nvSpPr>
        <p:spPr>
          <a:xfrm>
            <a:off x="839033" y="3997285"/>
            <a:ext cx="2330648" cy="291346"/>
          </a:xfrm>
          <a:prstGeom prst="rect">
            <a:avLst/>
          </a:prstGeom>
          <a:noFill/>
          <a:ln/>
        </p:spPr>
        <p:txBody>
          <a:bodyPr wrap="none" lIns="0" tIns="0" rIns="0" bIns="0" rtlCol="0" anchor="t"/>
          <a:lstStyle/>
          <a:p>
            <a:pPr marL="0" indent="0" algn="l">
              <a:lnSpc>
                <a:spcPts val="2250"/>
              </a:lnSpc>
              <a:buNone/>
            </a:pPr>
            <a:r>
              <a:rPr lang="en-US" sz="2800" b="1" dirty="0">
                <a:solidFill>
                  <a:srgbClr val="2A2742"/>
                </a:solidFill>
                <a:latin typeface="Outfit Extra Bold" pitchFamily="34" charset="0"/>
                <a:ea typeface="Outfit Extra Bold" pitchFamily="34" charset="-122"/>
                <a:cs typeface="Outfit Extra Bold" pitchFamily="34" charset="-120"/>
              </a:rPr>
              <a:t>Installation</a:t>
            </a:r>
            <a:endParaRPr lang="en-US" sz="2800" dirty="0"/>
          </a:p>
        </p:txBody>
      </p:sp>
      <p:sp>
        <p:nvSpPr>
          <p:cNvPr id="6" name="Text 3"/>
          <p:cNvSpPr/>
          <p:nvPr/>
        </p:nvSpPr>
        <p:spPr>
          <a:xfrm>
            <a:off x="839033" y="4400431"/>
            <a:ext cx="6196489" cy="596503"/>
          </a:xfrm>
          <a:prstGeom prst="rect">
            <a:avLst/>
          </a:prstGeom>
          <a:noFill/>
          <a:ln/>
        </p:spPr>
        <p:txBody>
          <a:bodyPr wrap="square" lIns="0" tIns="0" rIns="0" bIns="0" rtlCol="0" anchor="t"/>
          <a:lstStyle/>
          <a:p>
            <a:pPr marL="0" indent="0" algn="just">
              <a:lnSpc>
                <a:spcPts val="2300"/>
              </a:lnSpc>
              <a:buNone/>
            </a:pPr>
            <a:r>
              <a:rPr lang="en-US" sz="2000" dirty="0">
                <a:solidFill>
                  <a:srgbClr val="2A2742"/>
                </a:solidFill>
                <a:latin typeface="Arimo" pitchFamily="34" charset="0"/>
                <a:ea typeface="Arimo" pitchFamily="34" charset="-122"/>
                <a:cs typeface="Arimo" pitchFamily="34" charset="-120"/>
              </a:rPr>
              <a:t>Nous avons installé PacketFence sur une machine virtuelle Linux via le package tout-en-un.</a:t>
            </a:r>
            <a:endParaRPr lang="en-US" sz="2000" dirty="0"/>
          </a:p>
        </p:txBody>
      </p:sp>
      <p:sp>
        <p:nvSpPr>
          <p:cNvPr id="7" name="Shape 4"/>
          <p:cNvSpPr/>
          <p:nvPr/>
        </p:nvSpPr>
        <p:spPr>
          <a:xfrm>
            <a:off x="7408426" y="3344704"/>
            <a:ext cx="6569393" cy="186452"/>
          </a:xfrm>
          <a:prstGeom prst="roundRect">
            <a:avLst>
              <a:gd name="adj" fmla="val 42001"/>
            </a:avLst>
          </a:prstGeom>
          <a:solidFill>
            <a:srgbClr val="E9E6FA"/>
          </a:solidFill>
          <a:ln w="7620">
            <a:solidFill>
              <a:srgbClr val="BDB8DF"/>
            </a:solidFill>
            <a:prstDash val="solid"/>
          </a:ln>
        </p:spPr>
      </p:sp>
      <p:sp>
        <p:nvSpPr>
          <p:cNvPr id="8" name="Text 5"/>
          <p:cNvSpPr/>
          <p:nvPr/>
        </p:nvSpPr>
        <p:spPr>
          <a:xfrm>
            <a:off x="7594878" y="3717608"/>
            <a:ext cx="2330648" cy="291346"/>
          </a:xfrm>
          <a:prstGeom prst="rect">
            <a:avLst/>
          </a:prstGeom>
          <a:noFill/>
          <a:ln/>
        </p:spPr>
        <p:txBody>
          <a:bodyPr wrap="none" lIns="0" tIns="0" rIns="0" bIns="0" rtlCol="0" anchor="t"/>
          <a:lstStyle/>
          <a:p>
            <a:pPr marL="0" indent="0" algn="l">
              <a:lnSpc>
                <a:spcPts val="2250"/>
              </a:lnSpc>
              <a:buNone/>
            </a:pPr>
            <a:r>
              <a:rPr lang="en-US" sz="2800" b="1" dirty="0">
                <a:solidFill>
                  <a:srgbClr val="2A2742"/>
                </a:solidFill>
                <a:latin typeface="Outfit Extra Bold" pitchFamily="34" charset="0"/>
                <a:ea typeface="Outfit Extra Bold" pitchFamily="34" charset="-122"/>
                <a:cs typeface="Outfit Extra Bold" pitchFamily="34" charset="-120"/>
              </a:rPr>
              <a:t>Configuration</a:t>
            </a:r>
            <a:endParaRPr lang="en-US" sz="2800" dirty="0"/>
          </a:p>
        </p:txBody>
      </p:sp>
      <p:sp>
        <p:nvSpPr>
          <p:cNvPr id="9" name="Text 6"/>
          <p:cNvSpPr/>
          <p:nvPr/>
        </p:nvSpPr>
        <p:spPr>
          <a:xfrm>
            <a:off x="7594878" y="4120753"/>
            <a:ext cx="6196489" cy="596503"/>
          </a:xfrm>
          <a:prstGeom prst="rect">
            <a:avLst/>
          </a:prstGeom>
          <a:noFill/>
          <a:ln/>
        </p:spPr>
        <p:txBody>
          <a:bodyPr wrap="square" lIns="0" tIns="0" rIns="0" bIns="0" rtlCol="0" anchor="t"/>
          <a:lstStyle/>
          <a:p>
            <a:pPr marL="0" indent="0" algn="just">
              <a:lnSpc>
                <a:spcPts val="2300"/>
              </a:lnSpc>
              <a:buNone/>
            </a:pPr>
            <a:r>
              <a:rPr lang="en-US" sz="2000" dirty="0">
                <a:solidFill>
                  <a:srgbClr val="2A2742"/>
                </a:solidFill>
                <a:latin typeface="Arimo" pitchFamily="34" charset="0"/>
                <a:ea typeface="Arimo" pitchFamily="34" charset="-122"/>
                <a:cs typeface="Arimo" pitchFamily="34" charset="-120"/>
              </a:rPr>
              <a:t>Un utilisateur de test a été créé dans l'interface d'administration, avec activation du portail captif.</a:t>
            </a:r>
            <a:endParaRPr lang="en-US" sz="2000" dirty="0"/>
          </a:p>
        </p:txBody>
      </p:sp>
      <p:sp>
        <p:nvSpPr>
          <p:cNvPr id="10" name="Shape 7"/>
          <p:cNvSpPr/>
          <p:nvPr/>
        </p:nvSpPr>
        <p:spPr>
          <a:xfrm>
            <a:off x="652582" y="5649516"/>
            <a:ext cx="6569393" cy="186452"/>
          </a:xfrm>
          <a:prstGeom prst="roundRect">
            <a:avLst>
              <a:gd name="adj" fmla="val 42001"/>
            </a:avLst>
          </a:prstGeom>
          <a:solidFill>
            <a:srgbClr val="E9E6FA"/>
          </a:solidFill>
          <a:ln w="7620">
            <a:solidFill>
              <a:srgbClr val="BDB8DF"/>
            </a:solidFill>
            <a:prstDash val="solid"/>
          </a:ln>
        </p:spPr>
      </p:sp>
      <p:sp>
        <p:nvSpPr>
          <p:cNvPr id="11" name="Text 8"/>
          <p:cNvSpPr/>
          <p:nvPr/>
        </p:nvSpPr>
        <p:spPr>
          <a:xfrm>
            <a:off x="839033" y="6022419"/>
            <a:ext cx="2330648" cy="291346"/>
          </a:xfrm>
          <a:prstGeom prst="rect">
            <a:avLst/>
          </a:prstGeom>
          <a:noFill/>
          <a:ln/>
        </p:spPr>
        <p:txBody>
          <a:bodyPr wrap="none" lIns="0" tIns="0" rIns="0" bIns="0" rtlCol="0" anchor="t"/>
          <a:lstStyle/>
          <a:p>
            <a:pPr marL="0" indent="0" algn="l">
              <a:lnSpc>
                <a:spcPts val="2250"/>
              </a:lnSpc>
              <a:buNone/>
            </a:pPr>
            <a:r>
              <a:rPr lang="en-US" sz="3200" b="1" dirty="0">
                <a:solidFill>
                  <a:srgbClr val="2A2742"/>
                </a:solidFill>
                <a:latin typeface="Outfit Extra Bold" pitchFamily="34" charset="0"/>
                <a:ea typeface="Outfit Extra Bold" pitchFamily="34" charset="-122"/>
                <a:cs typeface="Outfit Extra Bold" pitchFamily="34" charset="-120"/>
              </a:rPr>
              <a:t>Connexion</a:t>
            </a:r>
            <a:endParaRPr lang="en-US" sz="3200" dirty="0"/>
          </a:p>
        </p:txBody>
      </p:sp>
      <p:sp>
        <p:nvSpPr>
          <p:cNvPr id="12" name="Text 9"/>
          <p:cNvSpPr/>
          <p:nvPr/>
        </p:nvSpPr>
        <p:spPr>
          <a:xfrm>
            <a:off x="839033" y="6425565"/>
            <a:ext cx="6196489" cy="596503"/>
          </a:xfrm>
          <a:prstGeom prst="rect">
            <a:avLst/>
          </a:prstGeom>
          <a:noFill/>
          <a:ln/>
        </p:spPr>
        <p:txBody>
          <a:bodyPr wrap="square" lIns="0" tIns="0" rIns="0" bIns="0" rtlCol="0" anchor="t"/>
          <a:lstStyle/>
          <a:p>
            <a:pPr marL="0" indent="0" algn="just">
              <a:lnSpc>
                <a:spcPts val="2300"/>
              </a:lnSpc>
              <a:buNone/>
            </a:pPr>
            <a:r>
              <a:rPr lang="en-US" sz="2000" dirty="0">
                <a:solidFill>
                  <a:srgbClr val="2A2742"/>
                </a:solidFill>
                <a:latin typeface="Arimo" pitchFamily="34" charset="0"/>
                <a:ea typeface="Arimo" pitchFamily="34" charset="-122"/>
                <a:cs typeface="Arimo" pitchFamily="34" charset="-120"/>
              </a:rPr>
              <a:t>Lorsqu'un poste client se connecte et tente d'accéder à Internet, il est d'abord bloqué puis redirigé vers ce portail.</a:t>
            </a:r>
            <a:endParaRPr lang="en-US" sz="2000" dirty="0"/>
          </a:p>
        </p:txBody>
      </p:sp>
      <p:sp>
        <p:nvSpPr>
          <p:cNvPr id="13" name="Shape 10"/>
          <p:cNvSpPr/>
          <p:nvPr/>
        </p:nvSpPr>
        <p:spPr>
          <a:xfrm>
            <a:off x="7408426" y="5369838"/>
            <a:ext cx="6569393" cy="186452"/>
          </a:xfrm>
          <a:prstGeom prst="roundRect">
            <a:avLst>
              <a:gd name="adj" fmla="val 42001"/>
            </a:avLst>
          </a:prstGeom>
          <a:solidFill>
            <a:srgbClr val="E9E6FA"/>
          </a:solidFill>
          <a:ln w="7620">
            <a:solidFill>
              <a:srgbClr val="BDB8DF"/>
            </a:solidFill>
            <a:prstDash val="solid"/>
          </a:ln>
        </p:spPr>
      </p:sp>
      <p:sp>
        <p:nvSpPr>
          <p:cNvPr id="14" name="Text 11"/>
          <p:cNvSpPr/>
          <p:nvPr/>
        </p:nvSpPr>
        <p:spPr>
          <a:xfrm>
            <a:off x="7594878" y="5742742"/>
            <a:ext cx="2330648" cy="291346"/>
          </a:xfrm>
          <a:prstGeom prst="rect">
            <a:avLst/>
          </a:prstGeom>
          <a:noFill/>
          <a:ln/>
        </p:spPr>
        <p:txBody>
          <a:bodyPr wrap="none" lIns="0" tIns="0" rIns="0" bIns="0" rtlCol="0" anchor="t"/>
          <a:lstStyle/>
          <a:p>
            <a:pPr marL="0" indent="0" algn="l">
              <a:lnSpc>
                <a:spcPts val="2250"/>
              </a:lnSpc>
              <a:buNone/>
            </a:pPr>
            <a:r>
              <a:rPr lang="en-US" sz="3200" b="1" dirty="0">
                <a:solidFill>
                  <a:srgbClr val="2A2742"/>
                </a:solidFill>
                <a:latin typeface="Outfit Extra Bold" pitchFamily="34" charset="0"/>
                <a:ea typeface="Outfit Extra Bold" pitchFamily="34" charset="-122"/>
                <a:cs typeface="Outfit Extra Bold" pitchFamily="34" charset="-120"/>
              </a:rPr>
              <a:t>Authentification</a:t>
            </a:r>
            <a:endParaRPr lang="en-US" sz="3200" dirty="0"/>
          </a:p>
        </p:txBody>
      </p:sp>
      <p:sp>
        <p:nvSpPr>
          <p:cNvPr id="15" name="Text 12"/>
          <p:cNvSpPr/>
          <p:nvPr/>
        </p:nvSpPr>
        <p:spPr>
          <a:xfrm>
            <a:off x="7594878" y="6145887"/>
            <a:ext cx="6196489" cy="596503"/>
          </a:xfrm>
          <a:prstGeom prst="rect">
            <a:avLst/>
          </a:prstGeom>
          <a:noFill/>
          <a:ln/>
        </p:spPr>
        <p:txBody>
          <a:bodyPr wrap="square" lIns="0" tIns="0" rIns="0" bIns="0" rtlCol="0" anchor="t"/>
          <a:lstStyle/>
          <a:p>
            <a:pPr marL="0" indent="0" algn="just">
              <a:lnSpc>
                <a:spcPts val="2300"/>
              </a:lnSpc>
              <a:buNone/>
            </a:pPr>
            <a:r>
              <a:rPr lang="en-US" sz="2000" dirty="0">
                <a:solidFill>
                  <a:srgbClr val="2A2742"/>
                </a:solidFill>
                <a:latin typeface="Arimo" pitchFamily="34" charset="0"/>
                <a:ea typeface="Arimo" pitchFamily="34" charset="-122"/>
                <a:cs typeface="Arimo" pitchFamily="34" charset="-120"/>
              </a:rPr>
              <a:t>Après authentification avec les identifiants configurés, l'accès est autorisé et la navigation devient possible.</a:t>
            </a:r>
            <a:endParaRPr lang="en-US" sz="2000" dirty="0"/>
          </a:p>
        </p:txBody>
      </p:sp>
      <p:sp>
        <p:nvSpPr>
          <p:cNvPr id="16" name="Text 13"/>
          <p:cNvSpPr/>
          <p:nvPr/>
        </p:nvSpPr>
        <p:spPr>
          <a:xfrm>
            <a:off x="372903" y="7465992"/>
            <a:ext cx="13325237" cy="514945"/>
          </a:xfrm>
          <a:prstGeom prst="rect">
            <a:avLst/>
          </a:prstGeom>
          <a:noFill/>
          <a:ln/>
        </p:spPr>
        <p:txBody>
          <a:bodyPr wrap="none" lIns="0" tIns="0" rIns="0" bIns="0" rtlCol="0" anchor="t"/>
          <a:lstStyle/>
          <a:p>
            <a:pPr marL="0" indent="0" algn="l">
              <a:lnSpc>
                <a:spcPts val="2300"/>
              </a:lnSpc>
              <a:buNone/>
            </a:pPr>
            <a:r>
              <a:rPr lang="en-US" dirty="0">
                <a:solidFill>
                  <a:srgbClr val="2A2742"/>
                </a:solidFill>
                <a:latin typeface="Arimo" pitchFamily="34" charset="0"/>
                <a:ea typeface="Arimo" pitchFamily="34" charset="-122"/>
                <a:cs typeface="Arimo" pitchFamily="34" charset="-120"/>
              </a:rPr>
              <a:t>Cette démonstration illustre clairement le fonctionnement du NAC : contrôle d'accès basé sur l'identité et authentification avant autorisation.</a:t>
            </a:r>
            <a:endParaRPr lang="en-US" dirty="0"/>
          </a:p>
        </p:txBody>
      </p:sp>
      <p:sp>
        <p:nvSpPr>
          <p:cNvPr id="17" name="Rectangle 16">
            <a:extLst>
              <a:ext uri="{FF2B5EF4-FFF2-40B4-BE49-F238E27FC236}">
                <a16:creationId xmlns:a16="http://schemas.microsoft.com/office/drawing/2014/main" id="{85C3CDF2-D410-1ED9-C234-A643A8EDE597}"/>
              </a:ext>
            </a:extLst>
          </p:cNvPr>
          <p:cNvSpPr/>
          <p:nvPr/>
        </p:nvSpPr>
        <p:spPr>
          <a:xfrm>
            <a:off x="12739330" y="7678698"/>
            <a:ext cx="1807285" cy="48064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942</Words>
  <Application>Microsoft Office PowerPoint</Application>
  <PresentationFormat>Personnalisé</PresentationFormat>
  <Paragraphs>81</Paragraphs>
  <Slides>18</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vt:i4>
      </vt:variant>
    </vt:vector>
  </HeadingPairs>
  <TitlesOfParts>
    <vt:vector size="22" baseType="lpstr">
      <vt:lpstr>Arimo</vt:lpstr>
      <vt:lpstr>Arial</vt:lpstr>
      <vt:lpstr>Outfit Extra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HP</dc:creator>
  <cp:lastModifiedBy>Gérald Kabré</cp:lastModifiedBy>
  <cp:revision>4</cp:revision>
  <dcterms:created xsi:type="dcterms:W3CDTF">2025-08-30T14:42:34Z</dcterms:created>
  <dcterms:modified xsi:type="dcterms:W3CDTF">2025-09-25T10:28:31Z</dcterms:modified>
</cp:coreProperties>
</file>